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BC0B8-BB4E-47AF-AEDD-6881764DD560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A80C-914F-4B1F-8055-7EC18F7808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7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899B03-F127-C52C-DE8E-EC1420F11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838200" y="1063625"/>
            <a:ext cx="9448800" cy="53149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61E070E-3B7C-8F5F-7EE8-9BB4BC1E6C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922C3A-990E-8BD6-1678-B4C6AB442F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defTabSz="1463040">
              <a:defRPr/>
            </a:pPr>
            <a:fld id="{F420AAF6-DE05-424F-BF7A-41455A4ED655}" type="slidenum">
              <a:rPr lang="en-US" sz="1600" smtClean="0">
                <a:solidFill>
                  <a:srgbClr val="000000"/>
                </a:solidFill>
                <a:latin typeface="Arial"/>
                <a:cs typeface="Arial"/>
              </a:rPr>
              <a:pPr defTabSz="1463040">
                <a:defRPr/>
              </a:pPr>
              <a:t>4</a:t>
            </a:fld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2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573B2DF-BAF2-C420-FD86-86240D16DD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960">
              <a:solidFill>
                <a:prstClr val="white"/>
              </a:solidFill>
              <a:latin typeface="Inter Medium" panose="02000603000000020004" pitchFamily="50" charset="0"/>
            </a:endParaRPr>
          </a:p>
        </p:txBody>
      </p:sp>
      <p:pic>
        <p:nvPicPr>
          <p:cNvPr id="2" name="Frame 15529" descr="preencoded.png">
            <a:extLst>
              <a:ext uri="{FF2B5EF4-FFF2-40B4-BE49-F238E27FC236}">
                <a16:creationId xmlns:a16="http://schemas.microsoft.com/office/drawing/2014/main" xmlns="" id="{1EF2DDB8-8571-93E4-C67A-35640A82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200" y="203200"/>
            <a:ext cx="11785600" cy="3949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3F9C0B-0317-E2A6-8F23-EFFBE864DC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960">
              <a:solidFill>
                <a:prstClr val="white"/>
              </a:solidFill>
              <a:latin typeface="Inter Medium" panose="02000603000000020004" pitchFamily="50" charset="0"/>
            </a:endParaRPr>
          </a:p>
        </p:txBody>
      </p:sp>
      <p:pic>
        <p:nvPicPr>
          <p:cNvPr id="15" name="lookmomnoagency_httpss.mj.runJIcAb0P4040_Ultra-real_cinematic_p_638bfe43-65b2-4354-845b-4351f8df7907" descr="preencoded.png">
            <a:extLst>
              <a:ext uri="{FF2B5EF4-FFF2-40B4-BE49-F238E27FC236}">
                <a16:creationId xmlns:a16="http://schemas.microsoft.com/office/drawing/2014/main" xmlns="" id="{75169228-DC09-412D-D6F7-167D9FF75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03200" y="203200"/>
            <a:ext cx="11785600" cy="401320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0342C94D-B005-C627-CC70-486D6842A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7278" y="4539455"/>
            <a:ext cx="6127859" cy="139701"/>
          </a:xfrm>
          <a:prstGeom prst="rect">
            <a:avLst/>
          </a:prstGeom>
        </p:spPr>
        <p:txBody>
          <a:bodyPr bIns="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1" cap="all" spc="133" baseline="0">
                <a:solidFill>
                  <a:schemeClr val="tx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487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5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18" name="Union" descr="preencoded.png">
            <a:extLst>
              <a:ext uri="{FF2B5EF4-FFF2-40B4-BE49-F238E27FC236}">
                <a16:creationId xmlns:a16="http://schemas.microsoft.com/office/drawing/2014/main" xmlns="" id="{4B2C8058-2A52-FBD2-A88A-2B552585CE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201" y="4580490"/>
            <a:ext cx="2235200" cy="36195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B5FEA5F-CB2C-3FF5-0223-355E67B85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7279" y="4810124"/>
            <a:ext cx="6127859" cy="8149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000" cap="all" baseline="0">
                <a:solidFill>
                  <a:schemeClr val="tx1"/>
                </a:solidFill>
                <a:latin typeface="GT Standard L Extended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F264E8B-C17A-16FA-16AB-17DE70932CB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74742" y="5779069"/>
            <a:ext cx="3015457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875" cap="all" spc="133" baseline="0">
                <a:solidFill>
                  <a:schemeClr val="tx1"/>
                </a:solidFill>
                <a:latin typeface="Inter SemiBold" panose="02000703000000020004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Union" descr="preencoded.png">
            <a:extLst>
              <a:ext uri="{FF2B5EF4-FFF2-40B4-BE49-F238E27FC236}">
                <a16:creationId xmlns:a16="http://schemas.microsoft.com/office/drawing/2014/main" xmlns="" id="{6EFE4B1B-FBEC-0DBB-F10D-1A7A97DC17F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03200" y="622300"/>
            <a:ext cx="11785600" cy="318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6006E1-F854-BAE6-A4A2-9D3947AA8039}"/>
              </a:ext>
            </a:extLst>
          </p:cNvPr>
          <p:cNvSpPr txBox="1"/>
          <p:nvPr userDrawn="1"/>
        </p:nvSpPr>
        <p:spPr>
          <a:xfrm>
            <a:off x="4973638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DF4B61FB-43AA-F7C6-9DBE-87E8C3498914}"/>
              </a:ext>
            </a:extLst>
          </p:cNvPr>
          <p:cNvSpPr txBox="1">
            <a:spLocks/>
          </p:cNvSpPr>
          <p:nvPr userDrawn="1"/>
        </p:nvSpPr>
        <p:spPr>
          <a:xfrm>
            <a:off x="4973952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l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147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592">
          <p15:clr>
            <a:srgbClr val="FBAE40"/>
          </p15:clr>
        </p15:guide>
        <p15:guide id="4294967295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625" y="2089148"/>
            <a:ext cx="9223373" cy="4302127"/>
          </a:xfrm>
          <a:prstGeom prst="rect">
            <a:avLst/>
          </a:prstGeom>
        </p:spPr>
        <p:txBody>
          <a:bodyPr>
            <a:noAutofit/>
          </a:bodyPr>
          <a:lstStyle>
            <a:lvl1pPr marL="190492" indent="-190492">
              <a:buFont typeface="Arial" pitchFamily="34" charset="0"/>
              <a:buChar char="•"/>
              <a:defRPr sz="1333"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sz="1333"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sz="1167"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sz="1167"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sz="1167"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xmlns="" id="{6E9DCC20-00EA-22DD-2AE0-CB3AE03BE68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xmlns="" id="{673ADA15-B0A6-A9E1-1441-0E6F1682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2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B5717FA4-86CE-556E-68FB-95C761BEC1B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3490" y="2089150"/>
            <a:ext cx="569251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3CCBB92-4E2E-CA56-141C-71DDE9C9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102B511-3FEB-1B8B-7719-09807E1FF9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587"/>
          <a:stretch>
            <a:fillRect/>
          </a:stretch>
        </p:blipFill>
        <p:spPr>
          <a:xfrm>
            <a:off x="6953250" y="1711591"/>
            <a:ext cx="5238750" cy="4571229"/>
          </a:xfrm>
          <a:prstGeom prst="rect">
            <a:avLst/>
          </a:prstGeom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E713CD5E-96D2-F3B4-7945-151C1A4F88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6000" y="2090823"/>
            <a:ext cx="4603750" cy="3613150"/>
          </a:xfrm>
          <a:prstGeom prst="roundRect">
            <a:avLst>
              <a:gd name="adj" fmla="val 2257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7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E655C0-EAC8-C1F6-4E1E-A95627EE0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587"/>
          <a:stretch>
            <a:fillRect/>
          </a:stretch>
        </p:blipFill>
        <p:spPr>
          <a:xfrm>
            <a:off x="6953250" y="1711591"/>
            <a:ext cx="5238750" cy="457122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1A965AE0-60E2-C612-1BE0-C4729967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535DE58E-558F-F5EC-1082-9B720020266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89601" y="2089150"/>
            <a:ext cx="332232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84B87AB6-AE03-F48C-7DF9-C5E130FC55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3490" y="2089150"/>
            <a:ext cx="332232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F77A56BE-E30D-A604-6EC0-1BA1C7B58F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0" y="2090823"/>
            <a:ext cx="4603750" cy="3613150"/>
          </a:xfrm>
          <a:prstGeom prst="roundRect">
            <a:avLst>
              <a:gd name="adj" fmla="val 2257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2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E3A8567-14EC-C957-B8D3-E24E11570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2" b="4989"/>
          <a:stretch>
            <a:fillRect/>
          </a:stretch>
        </p:blipFill>
        <p:spPr>
          <a:xfrm>
            <a:off x="4357501" y="145058"/>
            <a:ext cx="7834500" cy="6712943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B7B1E6F2-2C2C-C9A9-5AB8-828355364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4750" y="740247"/>
            <a:ext cx="6985000" cy="5651028"/>
          </a:xfrm>
          <a:prstGeom prst="roundRect">
            <a:avLst>
              <a:gd name="adj" fmla="val 2257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62AD280C-FC90-5C16-7F3E-4E787A928E0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CFFF1056-2A2E-EAB8-F36F-EBD7E5F8C0F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3490" y="2434308"/>
            <a:ext cx="3617420" cy="39569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40E6F3E-0F98-698F-5249-2672EA9A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4422511" cy="13460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37472F4-F461-80E0-0FB3-EFCB9B5CC08D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827D6D-506A-74EA-66C7-80F4746277AA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5449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B3AD2B2-95E0-8691-E903-8A9026CF8261}"/>
              </a:ext>
            </a:extLst>
          </p:cNvPr>
          <p:cNvSpPr/>
          <p:nvPr userDrawn="1"/>
        </p:nvSpPr>
        <p:spPr>
          <a:xfrm>
            <a:off x="0" y="508000"/>
            <a:ext cx="12192000" cy="635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55E00072-8177-8B6A-6A90-45F4AB9D7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8684DD0-26F1-1FC3-88D2-5B51E613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1E0455-28DA-FCFA-8ED8-A428ECF25B46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E3053EBC-3E3E-5CCF-5A5C-C2B528F8E713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4371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 (Left Align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AB2385-4042-07C0-6BA0-6E264BA5CB68}"/>
              </a:ext>
            </a:extLst>
          </p:cNvPr>
          <p:cNvSpPr/>
          <p:nvPr userDrawn="1"/>
        </p:nvSpPr>
        <p:spPr>
          <a:xfrm>
            <a:off x="0" y="496661"/>
            <a:ext cx="12192000" cy="636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27718AA-D45F-B35B-3E8D-9C19F3BD27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3490" y="2089150"/>
            <a:ext cx="9185011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91704F69-1FC3-DB7A-1D08-B981EE2B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23F00A7-BEB6-EC4D-515F-8796DA7764E1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3021A3-0CD0-FAEA-5FA7-F851D1A40F17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556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656793-F272-E05F-7FDB-6FC60AE78F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6350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6740A865-2EAE-D2C5-9D67-0453F029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25" y="2249663"/>
            <a:ext cx="9223373" cy="2786062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algn="l">
              <a:defRPr lang="en-US" sz="4167" dirty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F42CCEFD-F919-42FA-0DD8-3DB039A268F3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pic>
        <p:nvPicPr>
          <p:cNvPr id="13" name="HeaderMasthead" descr="preencoded.png">
            <a:extLst>
              <a:ext uri="{FF2B5EF4-FFF2-40B4-BE49-F238E27FC236}">
                <a16:creationId xmlns:a16="http://schemas.microsoft.com/office/drawing/2014/main" xmlns="" id="{93C7ACA0-9850-735F-DDA2-7E3D6AF178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508000"/>
            <a:ext cx="12192000" cy="63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BBDAE8-E8F2-0C57-3991-61B5388D5967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</p:spTree>
    <p:extLst>
      <p:ext uri="{BB962C8B-B14F-4D97-AF65-F5344CB8AC3E}">
        <p14:creationId xmlns:p14="http://schemas.microsoft.com/office/powerpoint/2010/main" val="2148975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9D6C4FC-7347-DEA0-51A8-878E036B731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84750" y="2047462"/>
            <a:ext cx="6173581" cy="42421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2333"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2333"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4pPr>
            <a:lvl5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9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55E00072-8177-8B6A-6A90-45F4AB9D7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8684DD0-26F1-1FC3-88D2-5B51E613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BF082499-2B66-314C-1973-DB5EE025F0B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03489" y="5774200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BF5507-DAA8-A243-F8A6-84A409DE0F3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03489" y="6047589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xmlns="" id="{7551BE5F-EB37-52BA-BF3C-7F77959E16F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3488" y="2089150"/>
            <a:ext cx="3276600" cy="3429000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E8E15AC9-7292-3D13-6C73-282E69EE8FE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991365" y="2089150"/>
            <a:ext cx="4597135" cy="342900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58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4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55E00072-8177-8B6A-6A90-45F4AB9D7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8684DD0-26F1-1FC3-88D2-5B51E613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BF082499-2B66-314C-1973-DB5EE025F0B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2119879" y="2488077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BF5507-DAA8-A243-F8A6-84A409DE0F3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119879" y="2734253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xmlns="" id="{7551BE5F-EB37-52BA-BF3C-7F77959E16F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3488" y="2380732"/>
            <a:ext cx="1524000" cy="1524000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DBD811A-C99D-3B7A-BCC3-66DA844F1C8B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2119879" y="4506307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9A747F1-959A-3806-A11E-FFACEFB693E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2119879" y="4752483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51B0D53B-7E9B-3DC3-BA87-003824F65D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03488" y="4398962"/>
            <a:ext cx="1524000" cy="1524000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B606E116-3C8D-CF15-BA0D-FE1D9DF8D865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8008937" y="2488077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1DEF596F-37D3-8C56-AEC3-A941B57F4B8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008938" y="2734253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25D416AB-5AB8-3255-9B13-3BFE55B1067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92547" y="2380732"/>
            <a:ext cx="1524000" cy="1524000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BFEF732-87F6-4DAB-0C27-9A712527F2FB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8008937" y="4506307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68E4127-A4BC-BD25-7D63-1979A3E79EF6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8008938" y="4752483"/>
            <a:ext cx="3802063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A5C05823-0C0C-A242-FF86-E466B32E921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292547" y="4398962"/>
            <a:ext cx="1524000" cy="1524000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7E7A01-30CB-9E48-858C-7EB48E00B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oup 15512" descr="preencoded.png">
            <a:extLst>
              <a:ext uri="{FF2B5EF4-FFF2-40B4-BE49-F238E27FC236}">
                <a16:creationId xmlns:a16="http://schemas.microsoft.com/office/drawing/2014/main" xmlns="" id="{21103DBB-9305-565B-85C3-9892A85978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0" y="3987800"/>
            <a:ext cx="11938000" cy="27432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094202A-ADEE-8CFF-1CA7-B4EBFBE9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637" y="4350767"/>
            <a:ext cx="3015457" cy="139701"/>
          </a:xfrm>
          <a:prstGeom prst="rect">
            <a:avLst/>
          </a:prstGeom>
        </p:spPr>
        <p:txBody>
          <a:bodyPr bIns="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1" cap="all" spc="133" baseline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487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5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A037E8E-E172-D17B-2149-6A94B7D2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38" y="4621436"/>
            <a:ext cx="7483248" cy="8149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000" cap="all" baseline="0">
                <a:solidFill>
                  <a:schemeClr val="bg1"/>
                </a:solidFill>
                <a:latin typeface="GT Standard L Extended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pic>
        <p:nvPicPr>
          <p:cNvPr id="7" name="Union" descr="preencoded.png">
            <a:extLst>
              <a:ext uri="{FF2B5EF4-FFF2-40B4-BE49-F238E27FC236}">
                <a16:creationId xmlns:a16="http://schemas.microsoft.com/office/drawing/2014/main" xmlns="" id="{7866248D-BB5B-9220-4ED6-3D380BCCF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9753600" y="457200"/>
            <a:ext cx="1981200" cy="3238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C28DCBC-DB82-30E8-9152-8C203078719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28637" y="5573657"/>
            <a:ext cx="3015457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875" cap="all" spc="133" baseline="0">
                <a:solidFill>
                  <a:schemeClr val="bg1"/>
                </a:solidFill>
                <a:latin typeface="Inter SemiBold" panose="02000703000000020004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5226DD-3127-726B-6004-D9716CDA3D09}"/>
              </a:ext>
            </a:extLst>
          </p:cNvPr>
          <p:cNvSpPr txBox="1"/>
          <p:nvPr userDrawn="1"/>
        </p:nvSpPr>
        <p:spPr>
          <a:xfrm>
            <a:off x="528638" y="6420644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380985"/>
            <a:r>
              <a:rPr lang="en-US" sz="667" dirty="0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03E67008-5195-3926-D34D-762DEE809CF5}"/>
              </a:ext>
            </a:extLst>
          </p:cNvPr>
          <p:cNvSpPr txBox="1">
            <a:spLocks/>
          </p:cNvSpPr>
          <p:nvPr userDrawn="1"/>
        </p:nvSpPr>
        <p:spPr>
          <a:xfrm>
            <a:off x="528952" y="6256072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l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562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294967295" orient="horz" pos="2592">
          <p15:clr>
            <a:srgbClr val="FBAE40"/>
          </p15:clr>
        </p15:guide>
        <p15:guide id="4294967295" pos="460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2C44BC-E9BB-0137-5946-790004835E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pic>
        <p:nvPicPr>
          <p:cNvPr id="3" name="HeaderMasthead" descr="preencoded.png">
            <a:extLst>
              <a:ext uri="{FF2B5EF4-FFF2-40B4-BE49-F238E27FC236}">
                <a16:creationId xmlns:a16="http://schemas.microsoft.com/office/drawing/2014/main" xmlns="" id="{12ACD87B-8699-6D24-5A7E-A8063B91C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C3C95B2-F331-1096-8717-06D4D973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45D26464-8BF8-9643-D915-A91B6ECFC4E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1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B14BDC-01CE-3431-C0CE-A241E39ACE58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75C4041-222A-F69A-E9EC-1D6BBE6C387B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sp>
        <p:nvSpPr>
          <p:cNvPr id="8" name="Text Box 115">
            <a:extLst>
              <a:ext uri="{FF2B5EF4-FFF2-40B4-BE49-F238E27FC236}">
                <a16:creationId xmlns:a16="http://schemas.microsoft.com/office/drawing/2014/main" xmlns="" id="{966E7D02-A59E-D77B-34F9-177B59C8C7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prstClr val="white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prstClr val="white"/>
              </a:solidFill>
              <a:latin typeface="Inter Bold"/>
              <a:ea typeface="Inter Bold"/>
            </a:endParaRPr>
          </a:p>
        </p:txBody>
      </p:sp>
      <p:sp>
        <p:nvSpPr>
          <p:cNvPr id="9" name="Text Box 115">
            <a:extLst>
              <a:ext uri="{FF2B5EF4-FFF2-40B4-BE49-F238E27FC236}">
                <a16:creationId xmlns:a16="http://schemas.microsoft.com/office/drawing/2014/main" xmlns="" id="{C625C1F0-127F-73C3-7ADA-A6081E5BFC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prstClr val="white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prstClr val="white"/>
              </a:solidFill>
              <a:latin typeface="Inter Bold"/>
              <a:ea typeface="Inter Bold"/>
            </a:endParaRPr>
          </a:p>
        </p:txBody>
      </p:sp>
      <p:pic>
        <p:nvPicPr>
          <p:cNvPr id="10" name="Union" descr="preencoded.png">
            <a:extLst>
              <a:ext uri="{FF2B5EF4-FFF2-40B4-BE49-F238E27FC236}">
                <a16:creationId xmlns:a16="http://schemas.microsoft.com/office/drawing/2014/main" xmlns="" id="{2E0A7C26-1063-DA8C-412A-967875A0E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9179" y="190696"/>
            <a:ext cx="781843" cy="126608"/>
          </a:xfrm>
          <a:prstGeom prst="rect">
            <a:avLst/>
          </a:prstGeom>
        </p:spPr>
      </p:pic>
      <p:sp>
        <p:nvSpPr>
          <p:cNvPr id="11" name="COMPANY OVERVIEW">
            <a:extLst>
              <a:ext uri="{FF2B5EF4-FFF2-40B4-BE49-F238E27FC236}">
                <a16:creationId xmlns:a16="http://schemas.microsoft.com/office/drawing/2014/main" xmlns="" id="{460D8598-B6F3-061C-1E91-55DD0B252539}"/>
              </a:ext>
            </a:extLst>
          </p:cNvPr>
          <p:cNvSpPr/>
          <p:nvPr userDrawn="1"/>
        </p:nvSpPr>
        <p:spPr>
          <a:xfrm>
            <a:off x="3950893" y="203200"/>
            <a:ext cx="4292203" cy="1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380985">
              <a:lnSpc>
                <a:spcPts val="850"/>
              </a:lnSpc>
            </a:pPr>
            <a:r>
              <a:rPr lang="en-US" sz="750" b="1" kern="0" cap="all" spc="140" dirty="0">
                <a:solidFill>
                  <a:prstClr val="white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PRESENTATION DESCRIPTION</a:t>
            </a:r>
            <a:endParaRPr lang="en-US" sz="750" b="1" cap="all" dirty="0">
              <a:solidFill>
                <a:prstClr val="white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755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(Whit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2C44BC-E9BB-0137-5946-790004835E99}"/>
              </a:ext>
            </a:extLst>
          </p:cNvPr>
          <p:cNvSpPr/>
          <p:nvPr userDrawn="1"/>
        </p:nvSpPr>
        <p:spPr>
          <a:xfrm>
            <a:off x="0" y="508000"/>
            <a:ext cx="12192000" cy="635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pic>
        <p:nvPicPr>
          <p:cNvPr id="3" name="HeaderMasthead" descr="preencoded.png">
            <a:extLst>
              <a:ext uri="{FF2B5EF4-FFF2-40B4-BE49-F238E27FC236}">
                <a16:creationId xmlns:a16="http://schemas.microsoft.com/office/drawing/2014/main" xmlns="" id="{12ACD87B-8699-6D24-5A7E-A8063B91C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C3C95B2-F331-1096-8717-06D4D973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45D26464-8BF8-9643-D915-A91B6ECFC4E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1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B14BDC-01CE-3431-C0CE-A241E39ACE58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75C4041-222A-F69A-E9EC-1D6BBE6C387B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8532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2C44BC-E9BB-0137-5946-790004835E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pic>
        <p:nvPicPr>
          <p:cNvPr id="3" name="HeaderMasthead" descr="preencoded.png">
            <a:extLst>
              <a:ext uri="{FF2B5EF4-FFF2-40B4-BE49-F238E27FC236}">
                <a16:creationId xmlns:a16="http://schemas.microsoft.com/office/drawing/2014/main" xmlns="" id="{12ACD87B-8699-6D24-5A7E-A8063B91C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B14BDC-01CE-3431-C0CE-A241E39ACE58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75C4041-222A-F69A-E9EC-1D6BBE6C387B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55F7739-5F3D-DF4D-BE90-E2362F48ACE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87625" y="1874793"/>
            <a:ext cx="9223373" cy="2213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000"/>
              </a:lnSpc>
              <a:spcBef>
                <a:spcPts val="500"/>
              </a:spcBef>
              <a:defRPr sz="2333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ts val="3000"/>
              </a:lnSpc>
              <a:spcBef>
                <a:spcPts val="500"/>
              </a:spcBef>
              <a:defRPr sz="2333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2pPr>
            <a:lvl3pPr marL="0" indent="0">
              <a:lnSpc>
                <a:spcPts val="3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4pPr>
            <a:lvl5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3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6C988E8C-D038-1253-4258-6D8D58C445F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742530" y="4610791"/>
            <a:ext cx="6004719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bg1"/>
                </a:solidFill>
                <a:latin typeface="GT Standard L Extended" pitchFamily="50" charset="0"/>
                <a:ea typeface="Inter SemiBold" panose="02000703000000020004" pitchFamily="50" charset="0"/>
                <a:cs typeface="Inter SemiBold" panose="020007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8C6F164B-E08C-29C0-7C1E-2FD6BCE1ADD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742531" y="4905347"/>
            <a:ext cx="6004719" cy="15127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000" cap="all" spc="133" baseline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 sz="1333">
                <a:solidFill>
                  <a:schemeClr val="bg1"/>
                </a:solidFill>
                <a:latin typeface="Inter Regular" panose="020B0604020202020204" charset="0"/>
                <a:ea typeface="Inter Light" panose="02000403000000020004" pitchFamily="50" charset="0"/>
                <a:cs typeface="Inter Regular" panose="020B0604020202020204" charset="0"/>
              </a:defRPr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7C4B69D7-624C-1666-EA6E-6FA241A248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624" y="4376447"/>
            <a:ext cx="928688" cy="92868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Graphic 14">
            <a:extLst>
              <a:ext uri="{FF2B5EF4-FFF2-40B4-BE49-F238E27FC236}">
                <a16:creationId xmlns:a16="http://schemas.microsoft.com/office/drawing/2014/main" xmlns="" id="{289971B2-6DA5-08CA-F7E5-1172BD30B562}"/>
              </a:ext>
            </a:extLst>
          </p:cNvPr>
          <p:cNvSpPr/>
          <p:nvPr/>
        </p:nvSpPr>
        <p:spPr>
          <a:xfrm>
            <a:off x="1107455" y="2004611"/>
            <a:ext cx="1010098" cy="804690"/>
          </a:xfrm>
          <a:custGeom>
            <a:avLst/>
            <a:gdLst>
              <a:gd name="csX0" fmla="*/ 436380 w 1212117"/>
              <a:gd name="csY0" fmla="*/ 528071 h 965628"/>
              <a:gd name="csX1" fmla="*/ 187312 w 1212117"/>
              <a:gd name="csY1" fmla="*/ 528071 h 965628"/>
              <a:gd name="csX2" fmla="*/ 187312 w 1212117"/>
              <a:gd name="csY2" fmla="*/ 409448 h 965628"/>
              <a:gd name="csX3" fmla="*/ 425638 w 1212117"/>
              <a:gd name="csY3" fmla="*/ 172264 h 965628"/>
              <a:gd name="csX4" fmla="*/ 433264 w 1212117"/>
              <a:gd name="csY4" fmla="*/ 172213 h 965628"/>
              <a:gd name="csX5" fmla="*/ 483088 w 1212117"/>
              <a:gd name="csY5" fmla="*/ 172213 h 965628"/>
              <a:gd name="csX6" fmla="*/ 483088 w 1212117"/>
              <a:gd name="csY6" fmla="*/ 13007 h 965628"/>
              <a:gd name="csX7" fmla="*/ 427044 w 1212117"/>
              <a:gd name="csY7" fmla="*/ 13007 h 965628"/>
              <a:gd name="csX8" fmla="*/ 427044 w 1212117"/>
              <a:gd name="csY8" fmla="*/ 0 h 965628"/>
              <a:gd name="csX9" fmla="*/ 496060 w 1212117"/>
              <a:gd name="csY9" fmla="*/ 0 h 965628"/>
              <a:gd name="csX10" fmla="*/ 496060 w 1212117"/>
              <a:gd name="csY10" fmla="*/ 185220 h 965628"/>
              <a:gd name="csX11" fmla="*/ 433264 w 1212117"/>
              <a:gd name="csY11" fmla="*/ 185220 h 965628"/>
              <a:gd name="csX12" fmla="*/ 257797 w 1212117"/>
              <a:gd name="csY12" fmla="*/ 240893 h 965628"/>
              <a:gd name="csX13" fmla="*/ 200284 w 1212117"/>
              <a:gd name="csY13" fmla="*/ 409448 h 965628"/>
              <a:gd name="csX14" fmla="*/ 200284 w 1212117"/>
              <a:gd name="csY14" fmla="*/ 515065 h 965628"/>
              <a:gd name="csX15" fmla="*/ 449352 w 1212117"/>
              <a:gd name="csY15" fmla="*/ 515065 h 965628"/>
              <a:gd name="csX16" fmla="*/ 449352 w 1212117"/>
              <a:gd name="csY16" fmla="*/ 965628 h 965628"/>
              <a:gd name="csX17" fmla="*/ 0 w 1212117"/>
              <a:gd name="csY17" fmla="*/ 965628 h 965628"/>
              <a:gd name="csX18" fmla="*/ 0 w 1212117"/>
              <a:gd name="csY18" fmla="*/ 418822 h 965628"/>
              <a:gd name="csX19" fmla="*/ 106273 w 1212117"/>
              <a:gd name="csY19" fmla="*/ 113340 h 965628"/>
              <a:gd name="csX20" fmla="*/ 106337 w 1212117"/>
              <a:gd name="csY20" fmla="*/ 113263 h 965628"/>
              <a:gd name="csX21" fmla="*/ 106400 w 1212117"/>
              <a:gd name="csY21" fmla="*/ 113200 h 965628"/>
              <a:gd name="csX22" fmla="*/ 427044 w 1212117"/>
              <a:gd name="csY22" fmla="*/ 0 h 965628"/>
              <a:gd name="csX23" fmla="*/ 427044 w 1212117"/>
              <a:gd name="csY23" fmla="*/ 13007 h 965628"/>
              <a:gd name="csX24" fmla="*/ 414300 w 1212117"/>
              <a:gd name="csY24" fmla="*/ 13108 h 965628"/>
              <a:gd name="csX25" fmla="*/ 115711 w 1212117"/>
              <a:gd name="csY25" fmla="*/ 122256 h 965628"/>
              <a:gd name="csX26" fmla="*/ 109390 w 1212117"/>
              <a:gd name="csY26" fmla="*/ 129166 h 965628"/>
              <a:gd name="csX27" fmla="*/ 12972 w 1212117"/>
              <a:gd name="csY27" fmla="*/ 418822 h 965628"/>
              <a:gd name="csX28" fmla="*/ 12972 w 1212117"/>
              <a:gd name="csY28" fmla="*/ 952622 h 965628"/>
              <a:gd name="csX29" fmla="*/ 436380 w 1212117"/>
              <a:gd name="csY29" fmla="*/ 952622 h 965628"/>
              <a:gd name="csX30" fmla="*/ 436380 w 1212117"/>
              <a:gd name="csY30" fmla="*/ 528071 h 965628"/>
              <a:gd name="csX31" fmla="*/ 1152449 w 1212117"/>
              <a:gd name="csY31" fmla="*/ 528071 h 965628"/>
              <a:gd name="csX32" fmla="*/ 903380 w 1212117"/>
              <a:gd name="csY32" fmla="*/ 528071 h 965628"/>
              <a:gd name="csX33" fmla="*/ 903380 w 1212117"/>
              <a:gd name="csY33" fmla="*/ 409448 h 965628"/>
              <a:gd name="csX34" fmla="*/ 1141707 w 1212117"/>
              <a:gd name="csY34" fmla="*/ 172264 h 965628"/>
              <a:gd name="csX35" fmla="*/ 1149333 w 1212117"/>
              <a:gd name="csY35" fmla="*/ 172213 h 965628"/>
              <a:gd name="csX36" fmla="*/ 1199145 w 1212117"/>
              <a:gd name="csY36" fmla="*/ 172213 h 965628"/>
              <a:gd name="csX37" fmla="*/ 1199145 w 1212117"/>
              <a:gd name="csY37" fmla="*/ 13007 h 965628"/>
              <a:gd name="csX38" fmla="*/ 1143113 w 1212117"/>
              <a:gd name="csY38" fmla="*/ 13007 h 965628"/>
              <a:gd name="csX39" fmla="*/ 1143113 w 1212117"/>
              <a:gd name="csY39" fmla="*/ 0 h 965628"/>
              <a:gd name="csX40" fmla="*/ 1212117 w 1212117"/>
              <a:gd name="csY40" fmla="*/ 0 h 965628"/>
              <a:gd name="csX41" fmla="*/ 1212117 w 1212117"/>
              <a:gd name="csY41" fmla="*/ 185220 h 965628"/>
              <a:gd name="csX42" fmla="*/ 1149333 w 1212117"/>
              <a:gd name="csY42" fmla="*/ 185220 h 965628"/>
              <a:gd name="csX43" fmla="*/ 973866 w 1212117"/>
              <a:gd name="csY43" fmla="*/ 240893 h 965628"/>
              <a:gd name="csX44" fmla="*/ 916352 w 1212117"/>
              <a:gd name="csY44" fmla="*/ 409448 h 965628"/>
              <a:gd name="csX45" fmla="*/ 916352 w 1212117"/>
              <a:gd name="csY45" fmla="*/ 515065 h 965628"/>
              <a:gd name="csX46" fmla="*/ 1165421 w 1212117"/>
              <a:gd name="csY46" fmla="*/ 515065 h 965628"/>
              <a:gd name="csX47" fmla="*/ 1165421 w 1212117"/>
              <a:gd name="csY47" fmla="*/ 965628 h 965628"/>
              <a:gd name="csX48" fmla="*/ 716069 w 1212117"/>
              <a:gd name="csY48" fmla="*/ 965628 h 965628"/>
              <a:gd name="csX49" fmla="*/ 716069 w 1212117"/>
              <a:gd name="csY49" fmla="*/ 418822 h 965628"/>
              <a:gd name="csX50" fmla="*/ 822342 w 1212117"/>
              <a:gd name="csY50" fmla="*/ 113340 h 965628"/>
              <a:gd name="csX51" fmla="*/ 822406 w 1212117"/>
              <a:gd name="csY51" fmla="*/ 113263 h 965628"/>
              <a:gd name="csX52" fmla="*/ 822468 w 1212117"/>
              <a:gd name="csY52" fmla="*/ 113200 h 965628"/>
              <a:gd name="csX53" fmla="*/ 1143113 w 1212117"/>
              <a:gd name="csY53" fmla="*/ 0 h 965628"/>
              <a:gd name="csX54" fmla="*/ 1143113 w 1212117"/>
              <a:gd name="csY54" fmla="*/ 13007 h 965628"/>
              <a:gd name="csX55" fmla="*/ 1130369 w 1212117"/>
              <a:gd name="csY55" fmla="*/ 13108 h 965628"/>
              <a:gd name="csX56" fmla="*/ 831780 w 1212117"/>
              <a:gd name="csY56" fmla="*/ 122256 h 965628"/>
              <a:gd name="csX57" fmla="*/ 825458 w 1212117"/>
              <a:gd name="csY57" fmla="*/ 129166 h 965628"/>
              <a:gd name="csX58" fmla="*/ 729041 w 1212117"/>
              <a:gd name="csY58" fmla="*/ 418822 h 965628"/>
              <a:gd name="csX59" fmla="*/ 729041 w 1212117"/>
              <a:gd name="csY59" fmla="*/ 952622 h 965628"/>
              <a:gd name="csX60" fmla="*/ 1152449 w 1212117"/>
              <a:gd name="csY60" fmla="*/ 952622 h 965628"/>
              <a:gd name="csX61" fmla="*/ 1152449 w 1212117"/>
              <a:gd name="csY61" fmla="*/ 528071 h 9656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</a:cxnLst>
            <a:rect l="l" t="t" r="r" b="b"/>
            <a:pathLst>
              <a:path w="1212117" h="965628">
                <a:moveTo>
                  <a:pt x="436380" y="528071"/>
                </a:moveTo>
                <a:lnTo>
                  <a:pt x="187312" y="528071"/>
                </a:lnTo>
                <a:lnTo>
                  <a:pt x="187312" y="409448"/>
                </a:lnTo>
                <a:cubicBezTo>
                  <a:pt x="187312" y="253760"/>
                  <a:pt x="266758" y="174698"/>
                  <a:pt x="425638" y="172264"/>
                </a:cubicBezTo>
                <a:lnTo>
                  <a:pt x="433264" y="172213"/>
                </a:lnTo>
                <a:lnTo>
                  <a:pt x="483088" y="172213"/>
                </a:lnTo>
                <a:lnTo>
                  <a:pt x="483088" y="13007"/>
                </a:lnTo>
                <a:lnTo>
                  <a:pt x="427044" y="13007"/>
                </a:lnTo>
                <a:lnTo>
                  <a:pt x="427044" y="0"/>
                </a:lnTo>
                <a:lnTo>
                  <a:pt x="496060" y="0"/>
                </a:lnTo>
                <a:lnTo>
                  <a:pt x="496060" y="185220"/>
                </a:lnTo>
                <a:lnTo>
                  <a:pt x="433264" y="185220"/>
                </a:lnTo>
                <a:cubicBezTo>
                  <a:pt x="353159" y="185221"/>
                  <a:pt x="295484" y="204541"/>
                  <a:pt x="257797" y="240893"/>
                </a:cubicBezTo>
                <a:cubicBezTo>
                  <a:pt x="220205" y="277154"/>
                  <a:pt x="200284" y="332505"/>
                  <a:pt x="200284" y="409448"/>
                </a:cubicBezTo>
                <a:lnTo>
                  <a:pt x="200284" y="515065"/>
                </a:lnTo>
                <a:lnTo>
                  <a:pt x="449352" y="515065"/>
                </a:lnTo>
                <a:lnTo>
                  <a:pt x="449352" y="965628"/>
                </a:lnTo>
                <a:lnTo>
                  <a:pt x="0" y="965628"/>
                </a:lnTo>
                <a:lnTo>
                  <a:pt x="0" y="418822"/>
                </a:lnTo>
                <a:cubicBezTo>
                  <a:pt x="0" y="291498"/>
                  <a:pt x="34984" y="189152"/>
                  <a:pt x="106273" y="113340"/>
                </a:cubicBezTo>
                <a:lnTo>
                  <a:pt x="106337" y="113263"/>
                </a:lnTo>
                <a:lnTo>
                  <a:pt x="106400" y="113200"/>
                </a:lnTo>
                <a:cubicBezTo>
                  <a:pt x="180176" y="37051"/>
                  <a:pt x="287829" y="0"/>
                  <a:pt x="427044" y="0"/>
                </a:cubicBezTo>
                <a:lnTo>
                  <a:pt x="427044" y="13007"/>
                </a:lnTo>
                <a:lnTo>
                  <a:pt x="414300" y="13108"/>
                </a:lnTo>
                <a:cubicBezTo>
                  <a:pt x="283605" y="15313"/>
                  <a:pt x="184076" y="51696"/>
                  <a:pt x="115711" y="122256"/>
                </a:cubicBezTo>
                <a:lnTo>
                  <a:pt x="109390" y="129166"/>
                </a:lnTo>
                <a:cubicBezTo>
                  <a:pt x="45110" y="201304"/>
                  <a:pt x="12972" y="297859"/>
                  <a:pt x="12972" y="418822"/>
                </a:cubicBezTo>
                <a:lnTo>
                  <a:pt x="12972" y="952622"/>
                </a:lnTo>
                <a:lnTo>
                  <a:pt x="436380" y="952622"/>
                </a:lnTo>
                <a:lnTo>
                  <a:pt x="436380" y="528071"/>
                </a:lnTo>
                <a:close/>
                <a:moveTo>
                  <a:pt x="1152449" y="528071"/>
                </a:moveTo>
                <a:lnTo>
                  <a:pt x="903380" y="528071"/>
                </a:lnTo>
                <a:lnTo>
                  <a:pt x="903380" y="409448"/>
                </a:lnTo>
                <a:cubicBezTo>
                  <a:pt x="903381" y="253759"/>
                  <a:pt x="982824" y="174697"/>
                  <a:pt x="1141707" y="172264"/>
                </a:cubicBezTo>
                <a:lnTo>
                  <a:pt x="1149333" y="172213"/>
                </a:lnTo>
                <a:lnTo>
                  <a:pt x="1199145" y="172213"/>
                </a:lnTo>
                <a:lnTo>
                  <a:pt x="1199145" y="13007"/>
                </a:lnTo>
                <a:lnTo>
                  <a:pt x="1143113" y="13007"/>
                </a:lnTo>
                <a:lnTo>
                  <a:pt x="1143113" y="0"/>
                </a:lnTo>
                <a:lnTo>
                  <a:pt x="1212117" y="0"/>
                </a:lnTo>
                <a:lnTo>
                  <a:pt x="1212117" y="185220"/>
                </a:lnTo>
                <a:lnTo>
                  <a:pt x="1149333" y="185220"/>
                </a:lnTo>
                <a:cubicBezTo>
                  <a:pt x="1069227" y="185221"/>
                  <a:pt x="1011554" y="204541"/>
                  <a:pt x="973866" y="240893"/>
                </a:cubicBezTo>
                <a:cubicBezTo>
                  <a:pt x="936273" y="277154"/>
                  <a:pt x="916353" y="332504"/>
                  <a:pt x="916352" y="409448"/>
                </a:cubicBezTo>
                <a:lnTo>
                  <a:pt x="916352" y="515065"/>
                </a:lnTo>
                <a:lnTo>
                  <a:pt x="1165421" y="515065"/>
                </a:lnTo>
                <a:lnTo>
                  <a:pt x="1165421" y="965628"/>
                </a:lnTo>
                <a:lnTo>
                  <a:pt x="716069" y="965628"/>
                </a:lnTo>
                <a:lnTo>
                  <a:pt x="716069" y="418822"/>
                </a:lnTo>
                <a:cubicBezTo>
                  <a:pt x="716069" y="291498"/>
                  <a:pt x="751052" y="189152"/>
                  <a:pt x="822342" y="113340"/>
                </a:cubicBezTo>
                <a:lnTo>
                  <a:pt x="822406" y="113263"/>
                </a:lnTo>
                <a:lnTo>
                  <a:pt x="822468" y="113200"/>
                </a:lnTo>
                <a:cubicBezTo>
                  <a:pt x="896245" y="37051"/>
                  <a:pt x="1003897" y="0"/>
                  <a:pt x="1143113" y="0"/>
                </a:cubicBezTo>
                <a:lnTo>
                  <a:pt x="1143113" y="13007"/>
                </a:lnTo>
                <a:lnTo>
                  <a:pt x="1130369" y="13108"/>
                </a:lnTo>
                <a:cubicBezTo>
                  <a:pt x="999674" y="15313"/>
                  <a:pt x="900144" y="51696"/>
                  <a:pt x="831780" y="122256"/>
                </a:cubicBezTo>
                <a:lnTo>
                  <a:pt x="825458" y="129166"/>
                </a:lnTo>
                <a:cubicBezTo>
                  <a:pt x="761178" y="201304"/>
                  <a:pt x="729041" y="297857"/>
                  <a:pt x="729041" y="418822"/>
                </a:cubicBezTo>
                <a:lnTo>
                  <a:pt x="729041" y="952622"/>
                </a:lnTo>
                <a:lnTo>
                  <a:pt x="1152449" y="952622"/>
                </a:lnTo>
                <a:lnTo>
                  <a:pt x="1152449" y="528071"/>
                </a:lnTo>
                <a:close/>
              </a:path>
            </a:pathLst>
          </a:custGeom>
          <a:solidFill>
            <a:schemeClr val="accent5"/>
          </a:solidFill>
          <a:ln w="12970" cap="flat">
            <a:noFill/>
            <a:prstDash val="solid"/>
            <a:miter/>
          </a:ln>
        </p:spPr>
        <p:txBody>
          <a:bodyPr/>
          <a:lstStyle/>
          <a:p>
            <a:pPr defTabSz="380985"/>
            <a:endParaRPr lang="x-none" sz="1500" dirty="0">
              <a:solidFill>
                <a:srgbClr val="004AAC"/>
              </a:solidFill>
              <a:latin typeface="Inter" panose="02000503000000020004" pitchFamily="50" charset="0"/>
            </a:endParaRPr>
          </a:p>
        </p:txBody>
      </p:sp>
      <p:sp>
        <p:nvSpPr>
          <p:cNvPr id="6" name="Text Box 115">
            <a:extLst>
              <a:ext uri="{FF2B5EF4-FFF2-40B4-BE49-F238E27FC236}">
                <a16:creationId xmlns:a16="http://schemas.microsoft.com/office/drawing/2014/main" xmlns="" id="{A048D12D-29DD-D8DF-D0A4-9A36FD29DD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prstClr val="white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prstClr val="white"/>
              </a:solidFill>
              <a:latin typeface="Inter Bold"/>
              <a:ea typeface="Inter Bold"/>
            </a:endParaRPr>
          </a:p>
        </p:txBody>
      </p:sp>
      <p:sp>
        <p:nvSpPr>
          <p:cNvPr id="7" name="Text Box 115">
            <a:extLst>
              <a:ext uri="{FF2B5EF4-FFF2-40B4-BE49-F238E27FC236}">
                <a16:creationId xmlns:a16="http://schemas.microsoft.com/office/drawing/2014/main" xmlns="" id="{E3E80215-1A0C-AEE9-21D0-C1DFF761BE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prstClr val="white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prstClr val="white"/>
              </a:solidFill>
              <a:latin typeface="Inter Bold"/>
              <a:ea typeface="Inter Bold"/>
            </a:endParaRPr>
          </a:p>
        </p:txBody>
      </p:sp>
      <p:pic>
        <p:nvPicPr>
          <p:cNvPr id="9" name="Union" descr="preencoded.png">
            <a:extLst>
              <a:ext uri="{FF2B5EF4-FFF2-40B4-BE49-F238E27FC236}">
                <a16:creationId xmlns:a16="http://schemas.microsoft.com/office/drawing/2014/main" xmlns="" id="{84A28516-F244-E772-2F22-00C058D75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9179" y="190696"/>
            <a:ext cx="781843" cy="126608"/>
          </a:xfrm>
          <a:prstGeom prst="rect">
            <a:avLst/>
          </a:prstGeom>
        </p:spPr>
      </p:pic>
      <p:sp>
        <p:nvSpPr>
          <p:cNvPr id="10" name="COMPANY OVERVIEW">
            <a:extLst>
              <a:ext uri="{FF2B5EF4-FFF2-40B4-BE49-F238E27FC236}">
                <a16:creationId xmlns:a16="http://schemas.microsoft.com/office/drawing/2014/main" xmlns="" id="{73581848-D525-1749-FBFB-E0E176CEEBC1}"/>
              </a:ext>
            </a:extLst>
          </p:cNvPr>
          <p:cNvSpPr/>
          <p:nvPr userDrawn="1"/>
        </p:nvSpPr>
        <p:spPr>
          <a:xfrm>
            <a:off x="3950893" y="203200"/>
            <a:ext cx="4292203" cy="1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380985">
              <a:lnSpc>
                <a:spcPts val="850"/>
              </a:lnSpc>
            </a:pPr>
            <a:r>
              <a:rPr lang="en-US" sz="750" b="1" kern="0" cap="all" spc="140" dirty="0">
                <a:solidFill>
                  <a:prstClr val="white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PRESENTATION DESCRIPTION</a:t>
            </a:r>
            <a:endParaRPr lang="en-US" sz="750" b="1" cap="all" dirty="0">
              <a:solidFill>
                <a:prstClr val="white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43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28104F-AAE6-B720-6AA2-9965E47FA0B2}"/>
              </a:ext>
            </a:extLst>
          </p:cNvPr>
          <p:cNvSpPr/>
          <p:nvPr userDrawn="1"/>
        </p:nvSpPr>
        <p:spPr>
          <a:xfrm>
            <a:off x="0" y="401411"/>
            <a:ext cx="12192000" cy="6456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542B0A81-49C8-FCE9-4620-D42F33FDA2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0083" y="516444"/>
            <a:ext cx="2208318" cy="284111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821B71CE-FC70-2F19-3188-ACCD0DB193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7683" y="516444"/>
            <a:ext cx="2208318" cy="284111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29D4AFB4-FC0D-A2B9-7EC1-DD4D7717C9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0083" y="3540124"/>
            <a:ext cx="2208318" cy="286329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DEF1DFB8-BC9A-B59F-8B8A-BC5D1016A3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17683" y="3540125"/>
            <a:ext cx="2208318" cy="286329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6C11F13A-F960-0FFA-2F9F-71D30C7E6C9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84751" y="516444"/>
            <a:ext cx="4603750" cy="5886979"/>
          </a:xfrm>
          <a:prstGeom prst="roundRect">
            <a:avLst>
              <a:gd name="adj" fmla="val 2349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C9AEF74C-2790-BA06-A268-BE5922DA36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47250" y="516444"/>
            <a:ext cx="2208318" cy="2841118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xmlns="" id="{72D46F34-3342-C2E2-018B-2A1814EC730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47250" y="3540125"/>
            <a:ext cx="2208318" cy="2863299"/>
          </a:xfrm>
          <a:prstGeom prst="roundRect">
            <a:avLst>
              <a:gd name="adj" fmla="val 5813"/>
            </a:avLst>
          </a:prstGeom>
          <a:noFill/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C06C4B-AD0F-177E-920A-CFF3206E0714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59879712-D34B-145B-F968-944F6414925F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2672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Canv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08022F-70F3-0023-FA21-49EBA8DE9FA0}"/>
              </a:ext>
            </a:extLst>
          </p:cNvPr>
          <p:cNvSpPr/>
          <p:nvPr userDrawn="1"/>
        </p:nvSpPr>
        <p:spPr>
          <a:xfrm>
            <a:off x="0" y="0"/>
            <a:ext cx="12192000" cy="48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54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08022F-70F3-0023-FA21-49EBA8DE9F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624D140-B4EA-E7E0-18A8-B7D83155FBFC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58E8F88-DA2A-1D8C-C16A-A27EE17F1733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6737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501907-F4B6-0B68-11B4-BFBE267DA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02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00" kern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A1C404-616A-0398-E1D5-7C70023380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00" kern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pic>
        <p:nvPicPr>
          <p:cNvPr id="14" name="Union" descr="preencoded.png">
            <a:extLst>
              <a:ext uri="{FF2B5EF4-FFF2-40B4-BE49-F238E27FC236}">
                <a16:creationId xmlns:a16="http://schemas.microsoft.com/office/drawing/2014/main" xmlns="" id="{EA16ED0D-CB25-EA45-6EB2-9A86149AB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5225"/>
            <a:ext cx="12192000" cy="1987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F589ECB-9023-389E-E7EE-1285853BDEB5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D46D9-B686-7E94-2205-17D8ADEA3502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711374D-BA4A-0EF5-3894-069B57DF8D2A}"/>
              </a:ext>
            </a:extLst>
          </p:cNvPr>
          <p:cNvSpPr txBox="1"/>
          <p:nvPr userDrawn="1"/>
        </p:nvSpPr>
        <p:spPr>
          <a:xfrm>
            <a:off x="222693" y="6657597"/>
            <a:ext cx="247604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380985"/>
            <a:r>
              <a:rPr lang="en-US" sz="667">
                <a:solidFill>
                  <a:srgbClr val="0E1020">
                    <a:lumMod val="75000"/>
                    <a:lumOff val="25000"/>
                  </a:srgbClr>
                </a:solidFill>
                <a:latin typeface="Inter" panose="02000503000000020004" pitchFamily="50" charset="0"/>
                <a:cs typeface="Inter" panose="02000503000000020004" pitchFamily="50" charset="0"/>
              </a:rPr>
              <a:t>v01 </a:t>
            </a:r>
          </a:p>
        </p:txBody>
      </p:sp>
    </p:spTree>
    <p:extLst>
      <p:ext uri="{BB962C8B-B14F-4D97-AF65-F5344CB8AC3E}">
        <p14:creationId xmlns:p14="http://schemas.microsoft.com/office/powerpoint/2010/main" val="2653812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501907-F4B6-0B68-11B4-BFBE267DA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02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00" kern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A1C404-616A-0398-E1D5-7C70023380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00" kern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F589ECB-9023-389E-E7EE-1285853BDEB5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>
                <a:solidFill>
                  <a:srgbClr val="6D6D6D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D46D9-B686-7E94-2205-17D8ADEA3502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prstClr val="white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3CF4D50-45C8-DA6C-C9B8-13ED37CF3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2231509"/>
            <a:ext cx="6477000" cy="2394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4CDDA3C-197F-4DFB-CFBA-4D8F92B01B89}"/>
              </a:ext>
            </a:extLst>
          </p:cNvPr>
          <p:cNvSpPr txBox="1"/>
          <p:nvPr userDrawn="1"/>
        </p:nvSpPr>
        <p:spPr>
          <a:xfrm>
            <a:off x="222693" y="6657597"/>
            <a:ext cx="247604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380985"/>
            <a:r>
              <a:rPr lang="en-US" sz="667" dirty="0">
                <a:solidFill>
                  <a:srgbClr val="0E1020">
                    <a:lumMod val="75000"/>
                    <a:lumOff val="25000"/>
                  </a:srgbClr>
                </a:solidFill>
                <a:latin typeface="Inter" panose="02000503000000020004" pitchFamily="50" charset="0"/>
                <a:cs typeface="Inter" panose="02000503000000020004" pitchFamily="50" charset="0"/>
              </a:rPr>
              <a:t>v01 </a:t>
            </a:r>
          </a:p>
        </p:txBody>
      </p:sp>
    </p:spTree>
    <p:extLst>
      <p:ext uri="{BB962C8B-B14F-4D97-AF65-F5344CB8AC3E}">
        <p14:creationId xmlns:p14="http://schemas.microsoft.com/office/powerpoint/2010/main" val="3253355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80985"/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 defTabSz="380985"/>
              <a:t>1/13/2026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80985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80985"/>
            <a:fld id="{B6F15528-21DE-4FAA-801E-634DDDAF4B2B}" type="slidenum">
              <a:rPr lang="en-US" smtClean="0">
                <a:solidFill>
                  <a:srgbClr val="000000"/>
                </a:solidFill>
              </a:rPr>
              <a:pPr defTabSz="380985"/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4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8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56C9E5-50FF-1198-36CE-8793878A6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24268" y="515343"/>
            <a:ext cx="5267732" cy="6342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C7BB518-013B-58B6-40AD-19FEB6083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637" y="2651125"/>
            <a:ext cx="9186863" cy="11588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4000" cap="all" baseline="0">
                <a:solidFill>
                  <a:schemeClr val="tx1"/>
                </a:solidFill>
                <a:latin typeface="GT Standard L Extended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xmlns="" id="{F763D07A-81F1-36DC-EA6A-646757535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8399" y="4053680"/>
            <a:ext cx="3133726" cy="1242221"/>
          </a:xfrm>
          <a:prstGeom prst="rect">
            <a:avLst/>
          </a:prstGeom>
        </p:spPr>
        <p:txBody>
          <a:bodyPr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333" b="0" cap="none" spc="133" baseline="0">
                <a:solidFill>
                  <a:schemeClr val="tx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defRPr>
            </a:lvl1pPr>
            <a:lvl2pPr marL="487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5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11D1B2-1DC3-890E-96BC-72E7F3451CCA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713050-BD33-7A00-EE49-7F6BC7D27001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2072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70" indent="-190484">
              <a:buFont typeface="Arial" pitchFamily="34" charset="0"/>
              <a:buChar char="–"/>
              <a:defRPr/>
            </a:lvl4pPr>
            <a:lvl5pPr marL="571454" indent="-190484">
              <a:buFont typeface="Arial" pitchFamily="34" charset="0"/>
              <a:buChar char="–"/>
              <a:defRPr/>
            </a:lvl5pPr>
            <a:lvl6pPr marL="761940" indent="-190484">
              <a:buFont typeface="Arial" pitchFamily="34" charset="0"/>
              <a:buChar char="–"/>
              <a:defRPr baseline="0"/>
            </a:lvl6pPr>
            <a:lvl7pPr marL="952424" indent="-190484">
              <a:buFont typeface="Arial" pitchFamily="34" charset="0"/>
              <a:buChar char="–"/>
              <a:defRPr baseline="0"/>
            </a:lvl7pPr>
            <a:lvl8pPr marL="1142908" indent="-190484">
              <a:buFont typeface="Arial" pitchFamily="34" charset="0"/>
              <a:buChar char="–"/>
              <a:defRPr baseline="0"/>
            </a:lvl8pPr>
            <a:lvl9pPr marL="1333393" indent="-190484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83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40826"/>
      </p:ext>
    </p:extLst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5DE322-BB62-1F07-1CDA-135ED5F4EF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960" b="1">
              <a:solidFill>
                <a:prstClr val="white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E577FD0-9948-DA89-6DB8-928EE2C02D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883150" cy="6477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xmlns="" id="{5FD12025-2BD2-A09B-9EFB-A3882925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BB7E8852-BD92-0355-4AE0-D8D8FAF4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90" y="2089150"/>
            <a:ext cx="1140751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E84E7C-8DF7-9286-1F6A-E0EDDF612E0D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5E9DC9-2842-272D-FE94-51D6897B7218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pic>
        <p:nvPicPr>
          <p:cNvPr id="6" name="Union" descr="preencoded.png">
            <a:extLst>
              <a:ext uri="{FF2B5EF4-FFF2-40B4-BE49-F238E27FC236}">
                <a16:creationId xmlns:a16="http://schemas.microsoft.com/office/drawing/2014/main" xmlns="" id="{2B2237AB-9675-5704-5381-9A5B56F644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9179" y="190696"/>
            <a:ext cx="781843" cy="1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guide (No Descri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5DE322-BB62-1F07-1CDA-135ED5F4EF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960" b="1">
              <a:solidFill>
                <a:prstClr val="white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xmlns="" id="{5FD12025-2BD2-A09B-9EFB-A3882925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BB7E8852-BD92-0355-4AE0-D8D8FAF4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90" y="2089150"/>
            <a:ext cx="442251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E84E7C-8DF7-9286-1F6A-E0EDDF612E0D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5E9DC9-2842-272D-FE94-51D6897B7218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  <p:pic>
        <p:nvPicPr>
          <p:cNvPr id="6" name="Union" descr="preencoded.png">
            <a:extLst>
              <a:ext uri="{FF2B5EF4-FFF2-40B4-BE49-F238E27FC236}">
                <a16:creationId xmlns:a16="http://schemas.microsoft.com/office/drawing/2014/main" xmlns="" id="{2B2237AB-9675-5704-5381-9A5B56F64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9179" y="190696"/>
            <a:ext cx="781843" cy="1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6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55E00072-8177-8B6A-6A90-45F4AB9D73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88684DD0-26F1-1FC3-88D2-5B51E613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rim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27718AA-D45F-B35B-3E8D-9C19F3BD27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87625" y="2089150"/>
            <a:ext cx="9223375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91704F69-1FC3-DB7A-1D08-B981EE2B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eft Align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27718AA-D45F-B35B-3E8D-9C19F3BD27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3490" y="2089150"/>
            <a:ext cx="9185011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91704F69-1FC3-DB7A-1D08-B981EE2B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55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107086DB-C6B2-0EAA-2AD5-9B3FF5BF83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710" y="740247"/>
            <a:ext cx="3632201" cy="16778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875" b="0" spc="0" baseline="0">
                <a:solidFill>
                  <a:schemeClr val="accent4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eyebrow text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4B9C8783-1EE1-5F05-94F0-020AC127930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94240" y="2089150"/>
            <a:ext cx="4402908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C207ECF-D4C3-643D-CB6A-041FFB70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27C006B6-6F06-D002-5779-598B7A38284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380553" y="2089149"/>
            <a:ext cx="4221085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Aft>
                <a:spcPts val="333"/>
              </a:spcAft>
              <a:defRPr/>
            </a:lvl1pPr>
            <a:lvl2pPr>
              <a:spcAft>
                <a:spcPts val="333"/>
              </a:spcAft>
              <a:defRPr/>
            </a:lvl2pPr>
            <a:lvl3pPr>
              <a:spcAft>
                <a:spcPts val="333"/>
              </a:spcAft>
              <a:defRPr sz="1333"/>
            </a:lvl3pPr>
            <a:lvl4pPr>
              <a:spcAft>
                <a:spcPts val="333"/>
              </a:spcAft>
              <a:defRPr/>
            </a:lvl4pPr>
            <a:lvl5pPr>
              <a:spcAft>
                <a:spcPts val="33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10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69B77A6-51DB-A275-1E8D-9C0DB96B9B2E}"/>
              </a:ext>
            </a:extLst>
          </p:cNvPr>
          <p:cNvSpPr/>
          <p:nvPr userDrawn="1"/>
        </p:nvSpPr>
        <p:spPr>
          <a:xfrm>
            <a:off x="0" y="508000"/>
            <a:ext cx="12192000" cy="63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500" dirty="0">
              <a:solidFill>
                <a:prstClr val="white"/>
              </a:solidFill>
              <a:latin typeface="Inter" panose="02000503000000020004" pitchFamily="50" charset="0"/>
            </a:endParaRPr>
          </a:p>
        </p:txBody>
      </p:sp>
      <p:pic>
        <p:nvPicPr>
          <p:cNvPr id="11" name="HeaderMasthead" descr="preencoded.png">
            <a:extLst>
              <a:ext uri="{FF2B5EF4-FFF2-40B4-BE49-F238E27FC236}">
                <a16:creationId xmlns:a16="http://schemas.microsoft.com/office/drawing/2014/main" xmlns="" id="{7AD18B85-66FF-545C-62C1-1AA3E2F607F2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 t="7407"/>
          <a:stretch>
            <a:fillRect/>
          </a:stretch>
        </p:blipFill>
        <p:spPr>
          <a:xfrm>
            <a:off x="0" y="508000"/>
            <a:ext cx="12192000" cy="6350000"/>
          </a:xfrm>
          <a:prstGeom prst="rect">
            <a:avLst/>
          </a:prstGeom>
          <a:solidFill>
            <a:srgbClr val="F6F3F0"/>
          </a:solidFill>
        </p:spPr>
      </p:pic>
      <p:sp>
        <p:nvSpPr>
          <p:cNvPr id="8" name="Text Box 115">
            <a:extLst>
              <a:ext uri="{FF2B5EF4-FFF2-40B4-BE49-F238E27FC236}">
                <a16:creationId xmlns:a16="http://schemas.microsoft.com/office/drawing/2014/main" xmlns="" id="{E509171D-D1E5-AC55-9CA5-72DEBB670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srgbClr val="0E1020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srgbClr val="0E1020"/>
              </a:solidFill>
              <a:latin typeface="Inter Bold"/>
              <a:ea typeface="Inter Bold"/>
            </a:endParaRPr>
          </a:p>
        </p:txBody>
      </p:sp>
      <p:sp>
        <p:nvSpPr>
          <p:cNvPr id="6" name="Text Box 115">
            <a:extLst>
              <a:ext uri="{FF2B5EF4-FFF2-40B4-BE49-F238E27FC236}">
                <a16:creationId xmlns:a16="http://schemas.microsoft.com/office/drawing/2014/main" xmlns="" id="{57FED08E-39F8-715B-3405-179C34F649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64115" y="174372"/>
            <a:ext cx="219456" cy="1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437709"/>
            <a:fld id="{18E29826-F105-4F77-B977-03F4A4723A21}" type="slidenum">
              <a:rPr lang="en-US" sz="750" b="1">
                <a:solidFill>
                  <a:srgbClr val="0E1020"/>
                </a:solidFill>
                <a:latin typeface="Inter Bold"/>
                <a:ea typeface="Inter Bold"/>
              </a:rPr>
              <a:pPr algn="r" defTabSz="437709"/>
              <a:t>‹N°›</a:t>
            </a:fld>
            <a:endParaRPr lang="en-US" sz="750" b="1">
              <a:solidFill>
                <a:srgbClr val="0E1020"/>
              </a:solidFill>
              <a:latin typeface="Inter Bold"/>
              <a:ea typeface="Inter Bold"/>
            </a:endParaRPr>
          </a:p>
        </p:txBody>
      </p:sp>
      <p:pic>
        <p:nvPicPr>
          <p:cNvPr id="12" name="Union" descr="preencoded.png">
            <a:extLst>
              <a:ext uri="{FF2B5EF4-FFF2-40B4-BE49-F238E27FC236}">
                <a16:creationId xmlns:a16="http://schemas.microsoft.com/office/drawing/2014/main" xmlns="" id="{4FB38D83-98DA-D85F-B63C-1565BED26FC5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rcRect/>
          <a:stretch/>
        </p:blipFill>
        <p:spPr>
          <a:xfrm>
            <a:off x="409179" y="190696"/>
            <a:ext cx="781843" cy="12660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9954F591-DD1D-779B-F521-4357971A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90" y="1088266"/>
            <a:ext cx="11407509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COMPANY OVERVIEW">
            <a:extLst>
              <a:ext uri="{FF2B5EF4-FFF2-40B4-BE49-F238E27FC236}">
                <a16:creationId xmlns:a16="http://schemas.microsoft.com/office/drawing/2014/main" xmlns="" id="{7B162524-8505-A661-2881-71985958524A}"/>
              </a:ext>
            </a:extLst>
          </p:cNvPr>
          <p:cNvSpPr/>
          <p:nvPr userDrawn="1"/>
        </p:nvSpPr>
        <p:spPr>
          <a:xfrm>
            <a:off x="3950893" y="203200"/>
            <a:ext cx="4292203" cy="1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380985">
              <a:lnSpc>
                <a:spcPts val="850"/>
              </a:lnSpc>
            </a:pPr>
            <a:r>
              <a:rPr lang="en-US" sz="750" b="1" kern="0" cap="all" spc="140" dirty="0">
                <a:solidFill>
                  <a:srgbClr val="0E102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PRESENTATION DESCRIPTION</a:t>
            </a:r>
            <a:endParaRPr lang="en-US" sz="750" b="1" cap="all" dirty="0">
              <a:solidFill>
                <a:srgbClr val="0E102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078D71ED-9D19-C6F9-2CB5-DED660B9B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90" y="2089150"/>
            <a:ext cx="11407510" cy="43021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1740BB-194C-8CB0-E91C-E0A8396C52B4}"/>
              </a:ext>
            </a:extLst>
          </p:cNvPr>
          <p:cNvSpPr txBox="1"/>
          <p:nvPr userDrawn="1"/>
        </p:nvSpPr>
        <p:spPr>
          <a:xfrm>
            <a:off x="10007160" y="6654800"/>
            <a:ext cx="1962149" cy="102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380985"/>
            <a:r>
              <a:rPr lang="en-US" sz="667" dirty="0">
                <a:solidFill>
                  <a:srgbClr val="B4B0AC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DXC Internal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DD39F452-F205-21C0-5578-B7519A84CA15}"/>
              </a:ext>
            </a:extLst>
          </p:cNvPr>
          <p:cNvSpPr txBox="1">
            <a:spLocks/>
          </p:cNvSpPr>
          <p:nvPr userDrawn="1"/>
        </p:nvSpPr>
        <p:spPr>
          <a:xfrm>
            <a:off x="9413660" y="6490228"/>
            <a:ext cx="2555648" cy="14605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© </a:t>
            </a:r>
            <a:fld id="{C0650B53-F5B1-403A-BD70-58B7AE2589AD}" type="datetimeyyyy">
              <a:rPr lang="en-US" sz="708" smtClean="0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pPr algn="r"/>
              <a:t>2026</a:t>
            </a:fld>
            <a:r>
              <a:rPr lang="en-US" sz="708">
                <a:solidFill>
                  <a:srgbClr val="0E1020"/>
                </a:solidFill>
                <a:latin typeface="Inter" panose="02000503000000020004" pitchFamily="50" charset="0"/>
                <a:cs typeface="Inter" panose="02000503000000020004" pitchFamily="50" charset="0"/>
              </a:rPr>
              <a:t>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201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GT Standard L Extended" pitchFamily="50" charset="0"/>
          <a:ea typeface="Inter Medium" panose="02000603000000020004" pitchFamily="50" charset="0"/>
          <a:cs typeface="Inter Medium" panose="02000603000000020004" pitchFamily="50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500"/>
        </a:spcBef>
        <a:spcAft>
          <a:spcPts val="333"/>
        </a:spcAft>
        <a:buFont typeface="Arial" panose="020B0604020202020204" pitchFamily="34" charset="0"/>
        <a:buNone/>
        <a:defRPr sz="1333" kern="1200">
          <a:solidFill>
            <a:schemeClr val="tx1"/>
          </a:solidFill>
          <a:latin typeface="Inter Light" panose="02000403000000020004" pitchFamily="50" charset="0"/>
          <a:ea typeface="Inter Light" panose="02000403000000020004" pitchFamily="50" charset="0"/>
          <a:cs typeface="Inter Light" panose="02000403000000020004" pitchFamily="50" charset="0"/>
        </a:defRPr>
      </a:lvl1pPr>
      <a:lvl2pPr marL="0" indent="0" algn="l" defTabSz="914363" rtl="0" eaLnBrk="1" latinLnBrk="0" hangingPunct="1">
        <a:lnSpc>
          <a:spcPct val="100000"/>
        </a:lnSpc>
        <a:spcBef>
          <a:spcPts val="500"/>
        </a:spcBef>
        <a:spcAft>
          <a:spcPts val="333"/>
        </a:spcAft>
        <a:buFont typeface="Arial" panose="020B0604020202020204" pitchFamily="34" charset="0"/>
        <a:buNone/>
        <a:defRPr sz="1333" kern="1200">
          <a:solidFill>
            <a:schemeClr val="tx1"/>
          </a:solidFill>
          <a:latin typeface="Inter Light" panose="02000403000000020004" pitchFamily="50" charset="0"/>
          <a:ea typeface="Inter Light" panose="02000403000000020004" pitchFamily="50" charset="0"/>
          <a:cs typeface="Inter Light" panose="02000403000000020004" pitchFamily="50" charset="0"/>
        </a:defRPr>
      </a:lvl2pPr>
      <a:lvl3pPr marL="190492" indent="-190492" algn="l" defTabSz="914363" rtl="0" eaLnBrk="1" latinLnBrk="0" hangingPunct="1">
        <a:lnSpc>
          <a:spcPct val="100000"/>
        </a:lnSpc>
        <a:spcBef>
          <a:spcPts val="500"/>
        </a:spcBef>
        <a:spcAft>
          <a:spcPts val="333"/>
        </a:spcAft>
        <a:buFont typeface="Arial" panose="020B0604020202020204" pitchFamily="34" charset="0"/>
        <a:buChar char="•"/>
        <a:defRPr sz="1167" kern="1200">
          <a:solidFill>
            <a:schemeClr val="tx1"/>
          </a:solidFill>
          <a:latin typeface="Inter Light" panose="02000403000000020004" pitchFamily="50" charset="0"/>
          <a:ea typeface="Inter Light" panose="02000403000000020004" pitchFamily="50" charset="0"/>
          <a:cs typeface="Inter Light" panose="02000403000000020004" pitchFamily="50" charset="0"/>
        </a:defRPr>
      </a:lvl3pPr>
      <a:lvl4pPr marL="431254" indent="-240761" algn="l" defTabSz="914363" rtl="0" eaLnBrk="1" latinLnBrk="0" hangingPunct="1">
        <a:lnSpc>
          <a:spcPct val="100000"/>
        </a:lnSpc>
        <a:spcBef>
          <a:spcPts val="500"/>
        </a:spcBef>
        <a:spcAft>
          <a:spcPts val="333"/>
        </a:spcAft>
        <a:buFont typeface="Arial" panose="020B0604020202020204" pitchFamily="34" charset="0"/>
        <a:buChar char="–"/>
        <a:defRPr sz="1167" kern="1200">
          <a:solidFill>
            <a:schemeClr val="tx1"/>
          </a:solidFill>
          <a:latin typeface="Inter Light" panose="02000403000000020004" pitchFamily="50" charset="0"/>
          <a:ea typeface="Inter Light" panose="02000403000000020004" pitchFamily="50" charset="0"/>
          <a:cs typeface="Inter Light" panose="02000403000000020004" pitchFamily="50" charset="0"/>
        </a:defRPr>
      </a:lvl4pPr>
      <a:lvl5pPr marL="666723" indent="-227533" algn="l" defTabSz="914363" rtl="0" eaLnBrk="1" latinLnBrk="0" hangingPunct="1">
        <a:lnSpc>
          <a:spcPct val="100000"/>
        </a:lnSpc>
        <a:spcBef>
          <a:spcPts val="500"/>
        </a:spcBef>
        <a:spcAft>
          <a:spcPts val="333"/>
        </a:spcAft>
        <a:buFont typeface="Arial" panose="020B0604020202020204" pitchFamily="34" charset="0"/>
        <a:buChar char="–"/>
        <a:defRPr sz="1167" kern="1200">
          <a:solidFill>
            <a:schemeClr val="tx1"/>
          </a:solidFill>
          <a:latin typeface="Inter Light" panose="02000403000000020004" pitchFamily="50" charset="0"/>
          <a:ea typeface="Inter Light" panose="02000403000000020004" pitchFamily="50" charset="0"/>
          <a:cs typeface="Inter Light" panose="02000403000000020004" pitchFamily="50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294967295" orient="horz" pos="2592">
          <p15:clr>
            <a:srgbClr val="F26B43"/>
          </p15:clr>
        </p15:guide>
        <p15:guide id="4294967295" pos="4608">
          <p15:clr>
            <a:srgbClr val="F26B43"/>
          </p15:clr>
        </p15:guide>
        <p15:guide id="4294967295" pos="8928">
          <p15:clr>
            <a:srgbClr val="F26B43"/>
          </p15:clr>
        </p15:guide>
        <p15:guide id="4294967295" orient="horz" pos="384">
          <p15:clr>
            <a:srgbClr val="F26B43"/>
          </p15:clr>
        </p15:guide>
        <p15:guide id="4294967295" orient="horz" pos="5034">
          <p15:clr>
            <a:srgbClr val="F26B43"/>
          </p15:clr>
        </p15:guide>
        <p15:guide id="4294967295" pos="288">
          <p15:clr>
            <a:srgbClr val="F26B43"/>
          </p15:clr>
        </p15:guide>
        <p15:guide id="4294967295" pos="1836">
          <p15:clr>
            <a:srgbClr val="F26B43"/>
          </p15:clr>
        </p15:guide>
        <p15:guide id="4294967295" pos="1956">
          <p15:clr>
            <a:srgbClr val="F26B43"/>
          </p15:clr>
        </p15:guide>
        <p15:guide id="4294967295" pos="3648">
          <p15:clr>
            <a:srgbClr val="F26B43"/>
          </p15:clr>
        </p15:guide>
        <p15:guide id="4294967295" pos="3768">
          <p15:clr>
            <a:srgbClr val="F26B43"/>
          </p15:clr>
        </p15:guide>
        <p15:guide id="4294967295" pos="5448">
          <p15:clr>
            <a:srgbClr val="F26B43"/>
          </p15:clr>
        </p15:guide>
        <p15:guide id="4294967295" pos="5568">
          <p15:clr>
            <a:srgbClr val="F26B43"/>
          </p15:clr>
        </p15:guide>
        <p15:guide id="4294967295" pos="7248">
          <p15:clr>
            <a:srgbClr val="F26B43"/>
          </p15:clr>
        </p15:guide>
        <p15:guide id="4294967295" pos="7368">
          <p15:clr>
            <a:srgbClr val="F26B43"/>
          </p15:clr>
        </p15:guide>
        <p15:guide id="4294967295" pos="168">
          <p15:clr>
            <a:srgbClr val="F26B43"/>
          </p15:clr>
        </p15:guide>
        <p15:guide id="4294967295" pos="9048">
          <p15:clr>
            <a:srgbClr val="F26B43"/>
          </p15:clr>
        </p15:guide>
        <p15:guide id="4294967295" orient="horz" pos="4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6.svg"/><Relationship Id="rId11" Type="http://schemas.openxmlformats.org/officeDocument/2006/relationships/image" Target="../media/image111.sv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emf"/><Relationship Id="rId9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ylindre 19"/>
          <p:cNvSpPr/>
          <p:nvPr/>
        </p:nvSpPr>
        <p:spPr>
          <a:xfrm>
            <a:off x="8000324" y="2784645"/>
            <a:ext cx="4102665" cy="2473036"/>
          </a:xfrm>
          <a:prstGeom prst="ca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Cylindre 20"/>
          <p:cNvSpPr/>
          <p:nvPr/>
        </p:nvSpPr>
        <p:spPr>
          <a:xfrm>
            <a:off x="239389" y="3319435"/>
            <a:ext cx="3824495" cy="1815882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Cylindre 18"/>
          <p:cNvSpPr/>
          <p:nvPr/>
        </p:nvSpPr>
        <p:spPr>
          <a:xfrm>
            <a:off x="4114123" y="1990643"/>
            <a:ext cx="3835962" cy="3144675"/>
          </a:xfrm>
          <a:prstGeom prst="can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681" y="722808"/>
            <a:ext cx="11049000" cy="336380"/>
          </a:xfrm>
        </p:spPr>
        <p:txBody>
          <a:bodyPr>
            <a:noAutofit/>
          </a:bodyPr>
          <a:lstStyle/>
          <a:p>
            <a:r>
              <a:rPr lang="en-US" sz="2000" dirty="0"/>
              <a:t>What Should an Intelligent Analytics Tool Deliver?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5591" y="2805540"/>
            <a:ext cx="3874734" cy="1600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20" lvl="1" indent="-285739" defTabSz="38098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1020"/>
              </a:solidFill>
            </a:endParaRP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1020"/>
                </a:solidFill>
              </a:rPr>
              <a:t>Processes real data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1020"/>
                </a:solidFill>
              </a:rPr>
              <a:t>NLQ interface for advanced analytics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1020"/>
                </a:solidFill>
              </a:rPr>
              <a:t>Applies intelligent techniques (forecasting, clustering, anomaly detection, NLP, or XAI….)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1020"/>
                </a:solidFill>
              </a:rPr>
              <a:t>Provides clear, interactive and automated insights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161" y="3898460"/>
            <a:ext cx="3563191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Clean, documented code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15 minute pitch that explains what the </a:t>
            </a:r>
          </a:p>
          <a:p>
            <a:pPr defTabSz="380985"/>
            <a:r>
              <a:rPr lang="en-US" sz="1400" dirty="0">
                <a:solidFill>
                  <a:prstClr val="white"/>
                </a:solidFill>
              </a:rPr>
              <a:t>tool does, for whom and how it works.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0179" y="1162091"/>
            <a:ext cx="5063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5"/>
            <a:r>
              <a:rPr lang="en-US" dirty="0">
                <a:solidFill>
                  <a:srgbClr val="0E1020"/>
                </a:solidFill>
              </a:rPr>
              <a:t>By the end of the </a:t>
            </a:r>
            <a:r>
              <a:rPr lang="en-US" dirty="0" err="1">
                <a:solidFill>
                  <a:srgbClr val="0E1020"/>
                </a:solidFill>
              </a:rPr>
              <a:t>hackathon</a:t>
            </a:r>
            <a:r>
              <a:rPr lang="en-US" dirty="0">
                <a:solidFill>
                  <a:srgbClr val="0E1020"/>
                </a:solidFill>
              </a:rPr>
              <a:t>, each team will deliver: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542" y="5436217"/>
            <a:ext cx="11158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80985"/>
            <a:r>
              <a:rPr lang="en-US" dirty="0">
                <a:solidFill>
                  <a:srgbClr val="0E1020"/>
                </a:solidFill>
              </a:rPr>
              <a:t>The goal is not a production-ready product but a smart, working proof of concept that showcases innovation, analytical depth, and technical excellence.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59866" y="3441800"/>
            <a:ext cx="4232135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Shows the tool in action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Walks through key features and user interactions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Validates results </a:t>
            </a:r>
          </a:p>
          <a:p>
            <a:pPr marL="285739" indent="-285739" defTabSz="38098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Highlights the intelligent component (prediction, pattern detection, automation…)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48678" y="2165997"/>
            <a:ext cx="3366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80985"/>
            <a:r>
              <a:rPr lang="en-US" sz="1400" dirty="0">
                <a:solidFill>
                  <a:srgbClr val="0E1020"/>
                </a:solidFill>
              </a:rPr>
              <a:t>A functional prototype of an intelligent analytics tool that: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01050" y="2959335"/>
            <a:ext cx="2257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5"/>
            <a:r>
              <a:rPr lang="en-US" sz="1400" dirty="0">
                <a:solidFill>
                  <a:prstClr val="white"/>
                </a:solidFill>
              </a:rPr>
              <a:t>A live, functional demo that: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6410" y="3400268"/>
            <a:ext cx="2367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80985"/>
            <a:r>
              <a:rPr lang="en-US" sz="1400" dirty="0">
                <a:solidFill>
                  <a:prstClr val="white"/>
                </a:solidFill>
              </a:rPr>
              <a:t>Evidence of engineering rigor:</a:t>
            </a:r>
          </a:p>
        </p:txBody>
      </p:sp>
    </p:spTree>
    <p:extLst>
      <p:ext uri="{BB962C8B-B14F-4D97-AF65-F5344CB8AC3E}">
        <p14:creationId xmlns:p14="http://schemas.microsoft.com/office/powerpoint/2010/main" val="87322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331" y="548065"/>
            <a:ext cx="11049000" cy="336380"/>
          </a:xfrm>
        </p:spPr>
        <p:txBody>
          <a:bodyPr>
            <a:noAutofit/>
          </a:bodyPr>
          <a:lstStyle/>
          <a:p>
            <a:r>
              <a:rPr lang="en-US" sz="2000" dirty="0"/>
              <a:t>What Should the Target Architecture Look Like?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34" y="884445"/>
            <a:ext cx="7867336" cy="587274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428878" y="2290047"/>
            <a:ext cx="396510" cy="267037"/>
          </a:xfrm>
          <a:prstGeom prst="ellipse">
            <a:avLst/>
          </a:prstGeom>
          <a:solidFill>
            <a:srgbClr val="BAE0C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28878" y="3171778"/>
            <a:ext cx="396510" cy="267037"/>
          </a:xfrm>
          <a:prstGeom prst="ellipse">
            <a:avLst/>
          </a:prstGeom>
          <a:solidFill>
            <a:srgbClr val="F8F6A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28878" y="4053511"/>
            <a:ext cx="396510" cy="267037"/>
          </a:xfrm>
          <a:prstGeom prst="ellipse">
            <a:avLst/>
          </a:prstGeom>
          <a:solidFill>
            <a:srgbClr val="FDA9B7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27062" y="2270082"/>
            <a:ext cx="76127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lnSpc>
                <a:spcPct val="90000"/>
              </a:lnSpc>
              <a:spcAft>
                <a:spcPts val="400"/>
              </a:spcAft>
            </a:pPr>
            <a:r>
              <a:rPr lang="en-US" sz="1600" dirty="0">
                <a:solidFill>
                  <a:srgbClr val="0E1020"/>
                </a:solidFill>
              </a:rPr>
              <a:t>Must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27062" y="3148330"/>
            <a:ext cx="191034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lnSpc>
                <a:spcPct val="90000"/>
              </a:lnSpc>
              <a:spcAft>
                <a:spcPts val="400"/>
              </a:spcAft>
            </a:pPr>
            <a:r>
              <a:rPr lang="en-US" sz="1600" dirty="0">
                <a:solidFill>
                  <a:srgbClr val="0E1020"/>
                </a:solidFill>
              </a:rPr>
              <a:t>Nice to have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27061" y="4026578"/>
            <a:ext cx="131028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lnSpc>
                <a:spcPct val="90000"/>
              </a:lnSpc>
              <a:spcAft>
                <a:spcPts val="400"/>
              </a:spcAft>
            </a:pPr>
            <a:r>
              <a:rPr lang="en-US" sz="1600" dirty="0">
                <a:solidFill>
                  <a:srgbClr val="0E1020"/>
                </a:solidFill>
              </a:rPr>
              <a:t>Bonus ++</a:t>
            </a:r>
          </a:p>
        </p:txBody>
      </p:sp>
    </p:spTree>
    <p:extLst>
      <p:ext uri="{BB962C8B-B14F-4D97-AF65-F5344CB8AC3E}">
        <p14:creationId xmlns:p14="http://schemas.microsoft.com/office/powerpoint/2010/main" val="286202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1263" y="1143744"/>
            <a:ext cx="11053010" cy="5112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80985"/>
            <a:endParaRPr lang="en-US" sz="1333" dirty="0" err="1">
              <a:solidFill>
                <a:prstClr val="white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336380"/>
          </a:xfrm>
        </p:spPr>
        <p:txBody>
          <a:bodyPr>
            <a:noAutofit/>
          </a:bodyPr>
          <a:lstStyle/>
          <a:p>
            <a:r>
              <a:rPr lang="en-US" sz="2000" dirty="0"/>
              <a:t>What Technologies You May Use?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8" y="1229886"/>
            <a:ext cx="2857500" cy="1600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83" y="2709628"/>
            <a:ext cx="3448050" cy="132397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531" y="4054716"/>
            <a:ext cx="2143125" cy="21431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46" y="1191786"/>
            <a:ext cx="5438775" cy="838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225657"/>
            <a:ext cx="5381625" cy="8477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879" y="2221321"/>
            <a:ext cx="2914650" cy="157162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879" y="5222757"/>
            <a:ext cx="5229225" cy="8763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5351" y="2274612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7C28CC-F2CF-D99B-E9B0-2A451F89E6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1500" y="533133"/>
            <a:ext cx="11049000" cy="480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 compatLnSpc="1">
            <a:normAutofit/>
          </a:bodyPr>
          <a:lstStyle/>
          <a:p>
            <a:pPr lvl="0"/>
            <a:r>
              <a:rPr lang="en-US" sz="2000" dirty="0"/>
              <a:t>What Methodology Will Guide Your Work?</a:t>
            </a: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xmlns="" id="{F3B1C414-A289-2E03-74CE-F514D1712617}"/>
              </a:ext>
            </a:extLst>
          </p:cNvPr>
          <p:cNvSpPr txBox="1"/>
          <p:nvPr/>
        </p:nvSpPr>
        <p:spPr>
          <a:xfrm>
            <a:off x="3878456" y="1335405"/>
            <a:ext cx="3252260" cy="1102802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38100" rIns="76200" bIns="38100" anchor="t" anchorCtr="0" compatLnSpc="1">
            <a:spAutoFit/>
          </a:bodyPr>
          <a:lstStyle/>
          <a:p>
            <a:pPr defTabSz="1219102">
              <a:spcBef>
                <a:spcPts val="167"/>
              </a:spcBef>
              <a:spcAft>
                <a:spcPts val="167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D14600"/>
                </a:solidFill>
                <a:latin typeface="GT Standard L Extended" panose="020B0604020202020204" charset="0"/>
              </a:rPr>
              <a:t>Ideation &amp; Squad Formation</a:t>
            </a:r>
            <a:endParaRPr lang="en-US" sz="1333" kern="0" dirty="0">
              <a:solidFill>
                <a:srgbClr val="D14600"/>
              </a:solidFill>
              <a:latin typeface="GT Standard L Extended" panose="020B0604020202020204" charset="0"/>
            </a:endParaRP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Generate and share creative ideas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Evaluate and prioritize features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Form squads by aligning skills</a:t>
            </a:r>
            <a:endParaRPr lang="en-US" sz="1000" b="1" kern="0" dirty="0">
              <a:solidFill>
                <a:srgbClr val="000000"/>
              </a:solidFill>
              <a:latin typeface="GT Standard L Extended" panose="020B0604020202020204" charset="0"/>
            </a:endParaRP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Define initial goals &amp; responsibilities </a:t>
            </a: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xmlns="" id="{396853CC-B31D-E7B6-A32E-2EFC97764D7B}"/>
              </a:ext>
            </a:extLst>
          </p:cNvPr>
          <p:cNvSpPr txBox="1"/>
          <p:nvPr/>
        </p:nvSpPr>
        <p:spPr>
          <a:xfrm>
            <a:off x="8170184" y="3061191"/>
            <a:ext cx="3573236" cy="897618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38100" rIns="76200" bIns="38100" anchor="t" anchorCtr="0" compatLnSpc="1">
            <a:spAutoFit/>
          </a:bodyPr>
          <a:lstStyle/>
          <a:p>
            <a:pPr defTabSz="1219102">
              <a:spcBef>
                <a:spcPts val="167"/>
              </a:spcBef>
              <a:spcAft>
                <a:spcPts val="167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D14600"/>
                </a:solidFill>
                <a:latin typeface="GT Standard L Extended" panose="020B0604020202020204" charset="0"/>
              </a:rPr>
              <a:t>Daily Meeting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Session of 15 to 30 min to say focused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What did I do yesterday ? What will I do Today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Highlight any obstacles affecting progress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xmlns="" id="{1E4AD170-1A2B-FEA7-3D47-B2FA1BDE81B5}"/>
              </a:ext>
            </a:extLst>
          </p:cNvPr>
          <p:cNvSpPr txBox="1"/>
          <p:nvPr/>
        </p:nvSpPr>
        <p:spPr>
          <a:xfrm>
            <a:off x="8086987" y="4703905"/>
            <a:ext cx="3459937" cy="1102802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38100" rIns="76200" bIns="38100" anchor="t" anchorCtr="0" compatLnSpc="1">
            <a:spAutoFit/>
          </a:bodyPr>
          <a:lstStyle/>
          <a:p>
            <a:pPr marL="9257" defTabSz="1219102">
              <a:spcBef>
                <a:spcPts val="167"/>
              </a:spcBef>
              <a:spcAft>
                <a:spcPts val="167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F6F3F0">
                    <a:lumMod val="25000"/>
                  </a:srgbClr>
                </a:solidFill>
                <a:latin typeface="GT Standard L Extended" panose="020B0604020202020204" charset="0"/>
              </a:rPr>
              <a:t>Sprint Review</a:t>
            </a:r>
          </a:p>
          <a:p>
            <a:pPr marL="101855" indent="-101855" defTabSz="1219102" fontAlgn="base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Demo completed work to stakeholders </a:t>
            </a:r>
          </a:p>
          <a:p>
            <a:pPr marL="101855" indent="-101855" defTabSz="1219102" fontAlgn="base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Review successes and challenges </a:t>
            </a:r>
          </a:p>
          <a:p>
            <a:pPr marL="101855" indent="-101855" defTabSz="1219102" fontAlgn="base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Collect feedback &amp; suggestions</a:t>
            </a:r>
          </a:p>
          <a:p>
            <a:pPr marL="101855" indent="-101855" defTabSz="1219102" fontAlgn="base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Update backlog and plan next steps</a:t>
            </a:r>
          </a:p>
        </p:txBody>
      </p:sp>
      <p:pic>
        <p:nvPicPr>
          <p:cNvPr id="9" name="Picture 46">
            <a:extLst>
              <a:ext uri="{FF2B5EF4-FFF2-40B4-BE49-F238E27FC236}">
                <a16:creationId xmlns:a16="http://schemas.microsoft.com/office/drawing/2014/main" xmlns="" id="{8CD49A8A-9EF9-DC7A-EEE9-7ED76190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4449" y="3086445"/>
            <a:ext cx="508003" cy="4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8">
            <a:extLst>
              <a:ext uri="{FF2B5EF4-FFF2-40B4-BE49-F238E27FC236}">
                <a16:creationId xmlns:a16="http://schemas.microsoft.com/office/drawing/2014/main" xmlns="" id="{4CC3808E-FAA7-F933-2FBA-E7B87D46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78582" y="4769816"/>
            <a:ext cx="481173" cy="497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xmlns="" id="{30C0B841-A477-EA1A-0FBB-775D9EE3F13E}"/>
              </a:ext>
            </a:extLst>
          </p:cNvPr>
          <p:cNvCxnSpPr>
            <a:cxnSpLocks/>
          </p:cNvCxnSpPr>
          <p:nvPr/>
        </p:nvCxnSpPr>
        <p:spPr>
          <a:xfrm>
            <a:off x="3412146" y="2845660"/>
            <a:ext cx="8253184" cy="0"/>
          </a:xfrm>
          <a:prstGeom prst="straightConnector1">
            <a:avLst/>
          </a:prstGeom>
          <a:noFill/>
          <a:ln w="19046" cap="sq">
            <a:solidFill>
              <a:srgbClr val="BFBFBF"/>
            </a:solidFill>
            <a:prstDash val="solid"/>
          </a:ln>
        </p:spPr>
      </p:cxnSp>
      <p:cxnSp>
        <p:nvCxnSpPr>
          <p:cNvPr id="13" name="Straight Connector 54">
            <a:extLst>
              <a:ext uri="{FF2B5EF4-FFF2-40B4-BE49-F238E27FC236}">
                <a16:creationId xmlns:a16="http://schemas.microsoft.com/office/drawing/2014/main" xmlns="" id="{220A04AC-BAFF-DB15-B434-C03E4DF87EFA}"/>
              </a:ext>
            </a:extLst>
          </p:cNvPr>
          <p:cNvCxnSpPr>
            <a:cxnSpLocks/>
          </p:cNvCxnSpPr>
          <p:nvPr/>
        </p:nvCxnSpPr>
        <p:spPr>
          <a:xfrm>
            <a:off x="3412146" y="4543454"/>
            <a:ext cx="8253184" cy="0"/>
          </a:xfrm>
          <a:prstGeom prst="straightConnector1">
            <a:avLst/>
          </a:prstGeom>
          <a:noFill/>
          <a:ln w="19046" cap="sq">
            <a:solidFill>
              <a:srgbClr val="BFBFBF"/>
            </a:solidFill>
            <a:prstDash val="solid"/>
          </a:ln>
        </p:spPr>
      </p:cxnSp>
      <p:sp>
        <p:nvSpPr>
          <p:cNvPr id="14" name="Round Single Corner Rectangle 1">
            <a:extLst>
              <a:ext uri="{FF2B5EF4-FFF2-40B4-BE49-F238E27FC236}">
                <a16:creationId xmlns:a16="http://schemas.microsoft.com/office/drawing/2014/main" xmlns="" id="{00E2AC03-B549-B9A8-2BEE-47D42F1DD37F}"/>
              </a:ext>
            </a:extLst>
          </p:cNvPr>
          <p:cNvSpPr/>
          <p:nvPr/>
        </p:nvSpPr>
        <p:spPr>
          <a:xfrm>
            <a:off x="587562" y="1427569"/>
            <a:ext cx="2341992" cy="4553673"/>
          </a:xfrm>
          <a:custGeom>
            <a:avLst>
              <a:gd name="f7" fmla="val 16667"/>
            </a:avLst>
            <a:gdLst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val f6"/>
              <a:gd name="f12" fmla="val f7"/>
              <a:gd name="f13" fmla="?: f8 f3 1"/>
              <a:gd name="f14" fmla="?: f9 f4 1"/>
              <a:gd name="f15" fmla="?: f10 f5 1"/>
              <a:gd name="f16" fmla="*/ f13 1 21600"/>
              <a:gd name="f17" fmla="*/ f14 1 21600"/>
              <a:gd name="f18" fmla="*/ 21600 f13 1"/>
              <a:gd name="f19" fmla="*/ 21600 f14 1"/>
              <a:gd name="f20" fmla="min f17 f16"/>
              <a:gd name="f21" fmla="*/ f18 1 f15"/>
              <a:gd name="f22" fmla="*/ f19 1 f15"/>
              <a:gd name="f23" fmla="val f21"/>
              <a:gd name="f24" fmla="val f22"/>
              <a:gd name="f25" fmla="*/ f11 f20 1"/>
              <a:gd name="f26" fmla="+- f24 0 f11"/>
              <a:gd name="f27" fmla="+- f23 0 f11"/>
              <a:gd name="f28" fmla="*/ f24 f20 1"/>
              <a:gd name="f29" fmla="*/ f23 f20 1"/>
              <a:gd name="f30" fmla="min f27 f26"/>
              <a:gd name="f31" fmla="*/ f30 f12 1"/>
              <a:gd name="f32" fmla="*/ f31 1 100000"/>
              <a:gd name="f33" fmla="+- f23 0 f32"/>
              <a:gd name="f34" fmla="*/ f32 29289 1"/>
              <a:gd name="f35" fmla="*/ f32 f20 1"/>
              <a:gd name="f36" fmla="*/ f34 1 100000"/>
              <a:gd name="f37" fmla="*/ f33 f20 1"/>
              <a:gd name="f38" fmla="+- f23 0 f36"/>
              <a:gd name="f39" fmla="*/ f38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5" r="f39" b="f28"/>
            <a:pathLst>
              <a:path>
                <a:moveTo>
                  <a:pt x="f25" y="f25"/>
                </a:moveTo>
                <a:lnTo>
                  <a:pt x="f37" y="f25"/>
                </a:lnTo>
                <a:arcTo wR="f35" hR="f35" stAng="f2" swAng="f1"/>
                <a:lnTo>
                  <a:pt x="f29" y="f28"/>
                </a:lnTo>
                <a:lnTo>
                  <a:pt x="f25" y="f28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txBody>
          <a:bodyPr vert="horz" wrap="square" lIns="76200" tIns="38100" rIns="76200" bIns="38100" anchor="ctr" anchorCtr="1" compatLnSpc="1">
            <a:noAutofit/>
          </a:bodyPr>
          <a:lstStyle/>
          <a:p>
            <a:pPr algn="ctr" defTabSz="121910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xmlns="" id="{96E67EF7-68CF-78FC-CC44-8C4FD88B1B8A}"/>
              </a:ext>
            </a:extLst>
          </p:cNvPr>
          <p:cNvSpPr txBox="1"/>
          <p:nvPr/>
        </p:nvSpPr>
        <p:spPr>
          <a:xfrm>
            <a:off x="757662" y="1573653"/>
            <a:ext cx="1964870" cy="333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7940" algn="ctr" defTabSz="1219102">
              <a:spcAft>
                <a:spcPts val="75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67" b="1" kern="0" dirty="0">
                <a:solidFill>
                  <a:srgbClr val="000000"/>
                </a:solidFill>
                <a:latin typeface="GT Standard L Extended" panose="020B0604020202020204" charset="0"/>
              </a:rPr>
              <a:t>Why Agile Scrum</a:t>
            </a:r>
          </a:p>
          <a:p>
            <a:pPr defTabSz="380985"/>
            <a:r>
              <a:rPr lang="en-US" sz="1167" kern="0" dirty="0">
                <a:solidFill>
                  <a:srgbClr val="0E1020"/>
                </a:solidFill>
                <a:latin typeface="GT Standard L Extended" panose="020B0604020202020204" charset="0"/>
              </a:rPr>
              <a:t>A hackathon is an intensive innovation sprint. Scrum helps teams to deliver fast, learn, adapt, and collaborate.</a:t>
            </a:r>
            <a:endParaRPr lang="fr-FR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defTabSz="380985"/>
            <a:endParaRPr lang="fr-FR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algn="ctr" defTabSz="380985"/>
            <a:r>
              <a:rPr lang="fr-FR" sz="1167" b="1" kern="0" dirty="0">
                <a:solidFill>
                  <a:srgbClr val="0E1020"/>
                </a:solidFill>
                <a:latin typeface="GT Standard L Extended" panose="020B0604020202020204" charset="0"/>
              </a:rPr>
              <a:t>The Scrum Pillars</a:t>
            </a:r>
          </a:p>
          <a:p>
            <a:pPr defTabSz="380985"/>
            <a:endParaRPr lang="fr-FR" sz="1167" b="1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67" b="1" kern="0" dirty="0">
                <a:solidFill>
                  <a:srgbClr val="0E1020"/>
                </a:solidFill>
                <a:latin typeface="GT Standard L Extended" panose="020B0604020202020204" charset="0"/>
              </a:rPr>
              <a:t>Transparency : </a:t>
            </a:r>
            <a:r>
              <a:rPr lang="en-US" altLang="en-US" sz="1167" kern="0" dirty="0">
                <a:solidFill>
                  <a:srgbClr val="0E1020"/>
                </a:solidFill>
                <a:latin typeface="GT Standard L Extended" panose="020B0604020202020204" charset="0"/>
              </a:rPr>
              <a:t>Cl</a:t>
            </a:r>
            <a:r>
              <a:rPr lang="en-US" sz="1167" kern="0" dirty="0">
                <a:solidFill>
                  <a:srgbClr val="0E1020"/>
                </a:solidFill>
                <a:latin typeface="GT Standard L Extended" panose="020B0604020202020204" charset="0"/>
              </a:rPr>
              <a:t>ear visibility of work, goals, and progress.</a:t>
            </a:r>
            <a:endParaRPr lang="en-US" altLang="en-US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67" b="1" kern="0" dirty="0">
                <a:solidFill>
                  <a:srgbClr val="0E1020"/>
                </a:solidFill>
                <a:latin typeface="GT Standard L Extended" panose="020B0604020202020204" charset="0"/>
              </a:rPr>
              <a:t>Inspection : </a:t>
            </a:r>
            <a:r>
              <a:rPr lang="en-US" sz="1167" kern="0" dirty="0">
                <a:solidFill>
                  <a:srgbClr val="0E1020"/>
                </a:solidFill>
                <a:latin typeface="GT Standard L Extended" panose="020B0604020202020204" charset="0"/>
              </a:rPr>
              <a:t>regular review of the product and process.</a:t>
            </a:r>
          </a:p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67" b="1" kern="0" dirty="0">
                <a:solidFill>
                  <a:srgbClr val="0E1020"/>
                </a:solidFill>
                <a:latin typeface="GT Standard L Extended" panose="020B0604020202020204" charset="0"/>
              </a:rPr>
              <a:t>Adaptation : </a:t>
            </a:r>
            <a:r>
              <a:rPr lang="en-US" sz="1167" kern="0" dirty="0">
                <a:solidFill>
                  <a:srgbClr val="0E1020"/>
                </a:solidFill>
                <a:latin typeface="GT Standard L Extended" panose="020B0604020202020204" charset="0"/>
              </a:rPr>
              <a:t>quick adjustments for continuous improvement.</a:t>
            </a:r>
            <a:endParaRPr lang="en-US" altLang="en-US" sz="1167" kern="0" dirty="0">
              <a:solidFill>
                <a:srgbClr val="0E1020"/>
              </a:solidFill>
              <a:latin typeface="GT Standard L Extended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A08EEA-2FCA-135D-1FCA-FD6BFD671134}"/>
              </a:ext>
            </a:extLst>
          </p:cNvPr>
          <p:cNvSpPr txBox="1"/>
          <p:nvPr/>
        </p:nvSpPr>
        <p:spPr>
          <a:xfrm>
            <a:off x="8073899" y="1335406"/>
            <a:ext cx="3669520" cy="1066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57" defTabSz="1219102">
              <a:spcBef>
                <a:spcPts val="167"/>
              </a:spcBef>
              <a:spcAft>
                <a:spcPts val="167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4995FF"/>
                </a:solidFill>
                <a:latin typeface="GT Standard L Extended" panose="020B0604020202020204" charset="0"/>
              </a:rPr>
              <a:t>Conception &amp; Prototyping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Translate ideas into concrete concept &amp; design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Build quick prototypes to visualize solution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Create a development plan to guide the next implementation steps</a:t>
            </a:r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xmlns="" id="{BECD531A-F853-51DA-9DFC-49FC2952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04539" y="1427570"/>
            <a:ext cx="429258" cy="5164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40">
            <a:extLst>
              <a:ext uri="{FF2B5EF4-FFF2-40B4-BE49-F238E27FC236}">
                <a16:creationId xmlns:a16="http://schemas.microsoft.com/office/drawing/2014/main" xmlns="" id="{E0B2798A-AB3F-7680-6433-D571F8188238}"/>
              </a:ext>
            </a:extLst>
          </p:cNvPr>
          <p:cNvSpPr txBox="1"/>
          <p:nvPr/>
        </p:nvSpPr>
        <p:spPr>
          <a:xfrm>
            <a:off x="3853827" y="4697928"/>
            <a:ext cx="3339453" cy="1102802"/>
          </a:xfrm>
          <a:prstGeom prst="rect">
            <a:avLst/>
          </a:prstGeom>
          <a:noFill/>
          <a:ln>
            <a:noFill/>
          </a:ln>
        </p:spPr>
        <p:txBody>
          <a:bodyPr vert="horz" wrap="square" lIns="76200" tIns="38100" rIns="76200" bIns="38100" anchor="t" anchorCtr="0" compatLnSpc="1">
            <a:spAutoFit/>
          </a:bodyPr>
          <a:lstStyle/>
          <a:p>
            <a:pPr marL="9257" defTabSz="1219102">
              <a:spcBef>
                <a:spcPts val="167"/>
              </a:spcBef>
              <a:spcAft>
                <a:spcPts val="167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FFAE41"/>
                </a:solidFill>
                <a:latin typeface="GT Standard L Extended" panose="020B0604020202020204" charset="0"/>
              </a:rPr>
              <a:t>Catch-up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30 min at the end of the day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Share completed work and key realizations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Gather feedback from experts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Adjust plans of priorities </a:t>
            </a:r>
          </a:p>
        </p:txBody>
      </p:sp>
      <p:pic>
        <p:nvPicPr>
          <p:cNvPr id="32" name="Graphic 13">
            <a:extLst>
              <a:ext uri="{FF2B5EF4-FFF2-40B4-BE49-F238E27FC236}">
                <a16:creationId xmlns:a16="http://schemas.microsoft.com/office/drawing/2014/main" xmlns="" id="{52105B0F-36B4-3D52-C51F-128C9A022B1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243911" y="4797421"/>
            <a:ext cx="469814" cy="46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7">
            <a:extLst>
              <a:ext uri="{FF2B5EF4-FFF2-40B4-BE49-F238E27FC236}">
                <a16:creationId xmlns:a16="http://schemas.microsoft.com/office/drawing/2014/main" xmlns="" id="{36084181-311B-6FFA-8F1A-68064DDDB79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7478" y="3096136"/>
            <a:ext cx="465665" cy="4868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BF7573-B9AD-0251-24F8-1A67CB80368B}"/>
              </a:ext>
            </a:extLst>
          </p:cNvPr>
          <p:cNvSpPr txBox="1"/>
          <p:nvPr/>
        </p:nvSpPr>
        <p:spPr>
          <a:xfrm>
            <a:off x="3853827" y="3061191"/>
            <a:ext cx="3459937" cy="11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02">
              <a:spcBef>
                <a:spcPts val="167"/>
              </a:spcBef>
              <a:spcAft>
                <a:spcPts val="167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33" b="1" kern="0" dirty="0">
                <a:solidFill>
                  <a:srgbClr val="004AAC"/>
                </a:solidFill>
                <a:latin typeface="GT Standard L Extended" panose="020B0604020202020204" charset="0"/>
              </a:rPr>
              <a:t>Sprint Planning 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Review the Backlog and select items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Define the Sprint Goal and clarify priorities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Breakdown items into tasks and estimate effort</a:t>
            </a:r>
          </a:p>
          <a:p>
            <a:pPr marL="101855" indent="-92598" defTabSz="1219102">
              <a:spcBef>
                <a:spcPts val="167"/>
              </a:spcBef>
              <a:spcAft>
                <a:spcPts val="167"/>
              </a:spcAft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kern="0" dirty="0">
                <a:solidFill>
                  <a:srgbClr val="000000"/>
                </a:solidFill>
                <a:latin typeface="GT Standard L Extended" panose="020B0604020202020204" charset="0"/>
              </a:rPr>
              <a:t>Define a plan how to achieve the objectives</a:t>
            </a:r>
          </a:p>
        </p:txBody>
      </p:sp>
      <p:pic>
        <p:nvPicPr>
          <p:cNvPr id="16" name="Graphic 18">
            <a:extLst>
              <a:ext uri="{FF2B5EF4-FFF2-40B4-BE49-F238E27FC236}">
                <a16:creationId xmlns:a16="http://schemas.microsoft.com/office/drawing/2014/main" xmlns="" id="{EA23CF3C-D8A3-F43D-06D3-B874A2894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259396" y="1427568"/>
            <a:ext cx="487364" cy="516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65782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XC">
  <a:themeElements>
    <a:clrScheme name="DXC New Brand">
      <a:dk1>
        <a:srgbClr val="0E1020"/>
      </a:dk1>
      <a:lt1>
        <a:sysClr val="window" lastClr="FFFFFF"/>
      </a:lt1>
      <a:dk2>
        <a:srgbClr val="FFC982"/>
      </a:dk2>
      <a:lt2>
        <a:srgbClr val="F6F3F0"/>
      </a:lt2>
      <a:accent1>
        <a:srgbClr val="FFAE41"/>
      </a:accent1>
      <a:accent2>
        <a:srgbClr val="FF7E51"/>
      </a:accent2>
      <a:accent3>
        <a:srgbClr val="D14600"/>
      </a:accent3>
      <a:accent4>
        <a:srgbClr val="004AAC"/>
      </a:accent4>
      <a:accent5>
        <a:srgbClr val="4995FF"/>
      </a:accent5>
      <a:accent6>
        <a:srgbClr val="A1E6FF"/>
      </a:accent6>
      <a:hlink>
        <a:srgbClr val="0E1020"/>
      </a:hlink>
      <a:folHlink>
        <a:srgbClr val="0E1020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>
            <a:latin typeface="Inter Light" panose="02000403000000020004" pitchFamily="50" charset="0"/>
            <a:ea typeface="Inter Light" panose="02000403000000020004" pitchFamily="50" charset="0"/>
            <a:cs typeface="Inter Light" panose="02000403000000020004" pitchFamily="50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spcAft>
            <a:spcPts val="600"/>
          </a:spcAft>
          <a:defRPr sz="1600" dirty="0" smtClean="0">
            <a:latin typeface="Inter Light" panose="02000403000000020004" pitchFamily="50" charset="0"/>
            <a:ea typeface="Inter Light" panose="02000403000000020004" pitchFamily="50" charset="0"/>
            <a:cs typeface="Inter Light" panose="02000403000000020004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T_6149a-26 New Brand Template_DXC Internal_UPDATED.pptx" id="{589E59B3-0E1A-4413-B957-1BBED78A25D4}" vid="{4804C3D6-31B2-4148-BD41-BFE775F3E3B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Grand écran</PresentationFormat>
  <Paragraphs>63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4" baseType="lpstr">
      <vt:lpstr>Arial</vt:lpstr>
      <vt:lpstr>Calibri</vt:lpstr>
      <vt:lpstr>GT Standard L Extended</vt:lpstr>
      <vt:lpstr>Inter</vt:lpstr>
      <vt:lpstr>Inter Bold</vt:lpstr>
      <vt:lpstr>Inter Light</vt:lpstr>
      <vt:lpstr>Inter Medium</vt:lpstr>
      <vt:lpstr>Inter Regular</vt:lpstr>
      <vt:lpstr>Inter SemiBold</vt:lpstr>
      <vt:lpstr>DXC</vt:lpstr>
      <vt:lpstr>What Should an Intelligent Analytics Tool Deliver?</vt:lpstr>
      <vt:lpstr>What Should the Target Architecture Look Like?</vt:lpstr>
      <vt:lpstr>What Technologies You May Use?</vt:lpstr>
      <vt:lpstr>What Methodology Will Guide Your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Should an Intelligent Analytics Tool Deliver?</dc:title>
  <dc:creator>CHERGUI</dc:creator>
  <cp:lastModifiedBy>CHERGUI</cp:lastModifiedBy>
  <cp:revision>1</cp:revision>
  <dcterms:created xsi:type="dcterms:W3CDTF">2026-01-13T11:35:08Z</dcterms:created>
  <dcterms:modified xsi:type="dcterms:W3CDTF">2026-01-13T11:35:33Z</dcterms:modified>
</cp:coreProperties>
</file>